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7" r:id="rId2"/>
    <p:sldId id="258" r:id="rId3"/>
    <p:sldId id="278" r:id="rId4"/>
    <p:sldId id="280" r:id="rId5"/>
    <p:sldId id="282" r:id="rId6"/>
    <p:sldId id="311" r:id="rId7"/>
    <p:sldId id="310" r:id="rId8"/>
    <p:sldId id="286" r:id="rId9"/>
    <p:sldId id="288" r:id="rId10"/>
    <p:sldId id="287" r:id="rId11"/>
    <p:sldId id="290" r:id="rId12"/>
    <p:sldId id="309" r:id="rId13"/>
    <p:sldId id="307" r:id="rId1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998" autoAdjust="0"/>
    <p:restoredTop sz="94660"/>
  </p:normalViewPr>
  <p:slideViewPr>
    <p:cSldViewPr snapToGrid="0">
      <p:cViewPr varScale="1">
        <p:scale>
          <a:sx n="88" d="100"/>
          <a:sy n="88" d="100"/>
        </p:scale>
        <p:origin x="81" y="42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88B290-4E27-4725-A5DE-3C03BD0A2DA3}" type="datetimeFigureOut">
              <a:rPr lang="zh-CN" altLang="en-US" smtClean="0"/>
              <a:t>2022/10/6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D32687-19F6-47DC-A5B9-7BFE5C861B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81167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491394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9502948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脑白质和社会认知障碍的关系</a:t>
            </a:r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2252816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23686066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kern="100" spc="75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It is characterized by impairments in social communication and interaction, limited interests, and repetitive behaviors</a:t>
            </a:r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15368278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00" spc="75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corpus callosum (CC), corona radiata (CR), superior longitudinal fasciculus (SLF), inferior longitudinal fasciculus (ILF), and uncinate fasciculus(Aoki et al., 2017; Fitzgerald, Gallagher, &amp; McGrath, 2019; Zhao, Yang, Gong, Cao, &amp; Liu, 2022)).</a:t>
            </a:r>
          </a:p>
          <a:p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22413999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23924605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39271220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33530867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37556334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36532592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9E954E-F752-7F2A-E5FF-F84EBAE69D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17B2535-9DD4-AD72-7F67-091A486C26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4B69F2A-1DB8-454C-0CD8-F298C4BCE2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7A6C7-7254-41D8-94EF-C6ED34A84CAD}" type="datetimeFigureOut">
              <a:rPr lang="zh-CN" altLang="en-US" smtClean="0"/>
              <a:t>2022/10/6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E9C20D8-D81B-D452-1325-D56D32A0C7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B687B46-F527-AF3B-382E-4DB2E83CFD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1E71D-6BA8-432C-BC2E-D993AF06E7F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8820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E1CAF2-FDAF-2726-9ADB-7390BF5BED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9ACC6B7-3513-B98B-39A4-3C905518AC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C25F950-C300-9187-0B93-B449B0C46A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7A6C7-7254-41D8-94EF-C6ED34A84CAD}" type="datetimeFigureOut">
              <a:rPr lang="zh-CN" altLang="en-US" smtClean="0"/>
              <a:t>2022/10/6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9DECC6D-F365-7BEC-9BBD-6898EC0EE3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2F43D65-216F-BAC6-ACE3-FEF8B7AC3F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1E71D-6BA8-432C-BC2E-D993AF06E7F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17966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2EBD1A6A-F78E-7301-7138-FA76986CA52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B11754F-485F-A6B3-ED90-EED78220B3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37D5185-120C-25F2-3CBE-B191BD30A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7A6C7-7254-41D8-94EF-C6ED34A84CAD}" type="datetimeFigureOut">
              <a:rPr lang="zh-CN" altLang="en-US" smtClean="0"/>
              <a:t>2022/10/6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DC4AEB0-FB69-4415-9186-7205DCC8D7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6E033E1-7F8D-50E6-1999-3C2D3AA019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1E71D-6BA8-432C-BC2E-D993AF06E7F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54067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531BDC-505D-5780-5E03-2250612F4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B727B54-5DFB-9D31-532F-C3908E2868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8A7BB32-5B3A-1317-B354-05411DD6BA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7A6C7-7254-41D8-94EF-C6ED34A84CAD}" type="datetimeFigureOut">
              <a:rPr lang="zh-CN" altLang="en-US" smtClean="0"/>
              <a:t>2022/10/6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E3247D5-9606-B894-A7C8-8BA12F183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6F2C22-689A-2787-BD26-DD2BCA650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1E71D-6BA8-432C-BC2E-D993AF06E7F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44198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C64FF94-1C35-BFA6-BDFE-2E2B48352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CCF1FCE-703C-BF22-2067-66F874C4C6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E8C57D1-3DDA-43AD-9855-A1C2E2A61F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7A6C7-7254-41D8-94EF-C6ED34A84CAD}" type="datetimeFigureOut">
              <a:rPr lang="zh-CN" altLang="en-US" smtClean="0"/>
              <a:t>2022/10/6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DBB7CA6-8747-662A-DCC6-23E0C03F11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5ACD468-0477-29F1-5BCC-F5E0017775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1E71D-6BA8-432C-BC2E-D993AF06E7F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34762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0FEACF-DA1F-5DC8-4DD5-BBC01655F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151DE68-760F-0A03-D719-D92C6DC8F44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08DDC0F-DBE8-3D78-5303-5E163736E2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9413A25-5E73-F701-A339-DA0B38E1ED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7A6C7-7254-41D8-94EF-C6ED34A84CAD}" type="datetimeFigureOut">
              <a:rPr lang="zh-CN" altLang="en-US" smtClean="0"/>
              <a:t>2022/10/6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DB134E4-99BC-BA81-42F1-D301B506B0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EE559A2-4174-F99A-BDCE-B82A1E23B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1E71D-6BA8-432C-BC2E-D993AF06E7F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44912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D56873-370C-C689-665C-D450940255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2932FC5-CE43-2F1E-F9EC-C89E0C2E83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928FB82-CE70-3745-6867-A93A63121F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D024473-4E74-9739-BA7E-BDCE9FA538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004702CF-E565-F3C6-FA91-FC751BE380C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E809CCA3-04AD-65BE-56BF-EFC059D9CF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7A6C7-7254-41D8-94EF-C6ED34A84CAD}" type="datetimeFigureOut">
              <a:rPr lang="zh-CN" altLang="en-US" smtClean="0"/>
              <a:t>2022/10/6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09A31980-0B31-0C70-E0ED-038F4F3BA0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D9A2E293-FBAE-28CF-8408-49AB6600FE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1E71D-6BA8-432C-BC2E-D993AF06E7F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63285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7FA90D-D351-2E57-99A9-79B8BD1C15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3E931199-EEAC-282B-7CDE-D8F23F1967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7A6C7-7254-41D8-94EF-C6ED34A84CAD}" type="datetimeFigureOut">
              <a:rPr lang="zh-CN" altLang="en-US" smtClean="0"/>
              <a:t>2022/10/6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D232D91-608E-7D1A-EB3F-50D66D8BEB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5F8F3FF-C032-9880-1A49-214A50BD57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1E71D-6BA8-432C-BC2E-D993AF06E7F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23214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B291AB89-1A15-4CC3-B107-1A3EE4B598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7A6C7-7254-41D8-94EF-C6ED34A84CAD}" type="datetimeFigureOut">
              <a:rPr lang="zh-CN" altLang="en-US" smtClean="0"/>
              <a:t>2022/10/6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1B902AC9-AF4A-1B52-9902-4C4575002A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DD9E811-0361-8D5E-4EE2-B8B8D80ED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1E71D-6BA8-432C-BC2E-D993AF06E7F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79623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3C69F7-B855-D636-E4C3-BF956502B4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32003C1-AC11-DE91-5730-B3A19F5624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9D94E2A-0BC8-DD80-693D-BB406D47DD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456B98A-CAE2-6985-4CBE-94B05FCE5A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7A6C7-7254-41D8-94EF-C6ED34A84CAD}" type="datetimeFigureOut">
              <a:rPr lang="zh-CN" altLang="en-US" smtClean="0"/>
              <a:t>2022/10/6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E9B5078-5C00-6CA9-6953-E1C23A7CB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586FD45-8223-8E90-3566-F3DE0BD199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1E71D-6BA8-432C-BC2E-D993AF06E7F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45088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ACEE0C-E3E0-5E3F-C18D-6848DB9E19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D252E45D-E0A4-55D1-D0EF-9355487DDA0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9C8F95D-9ABF-3BC4-C71F-D278191F6D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D240893-5D30-7069-FF6B-80EA16FF3B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7A6C7-7254-41D8-94EF-C6ED34A84CAD}" type="datetimeFigureOut">
              <a:rPr lang="zh-CN" altLang="en-US" smtClean="0"/>
              <a:t>2022/10/6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2DB9072-6F90-97FE-32E8-0BCD918AA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4679830-D0B6-DCA1-6743-7B6285D98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1E71D-6BA8-432C-BC2E-D993AF06E7F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62716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191A36CB-D88E-C066-E52F-E0E2094D44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D8F7DC3-A41C-6DBB-55D0-E5252C8F14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F464691-F267-A838-597C-B56B404B139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77A6C7-7254-41D8-94EF-C6ED34A84CAD}" type="datetimeFigureOut">
              <a:rPr lang="zh-CN" altLang="en-US" smtClean="0"/>
              <a:t>2022/10/6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300F9E3-009E-EE5F-BFFC-BA51407867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6B7582C-2307-96DF-0887-20A3E90DE8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31E71D-6BA8-432C-BC2E-D993AF06E7F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0977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矩形 36"/>
          <p:cNvSpPr/>
          <p:nvPr/>
        </p:nvSpPr>
        <p:spPr>
          <a:xfrm>
            <a:off x="-38384" y="-38627"/>
            <a:ext cx="997882" cy="6955131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txBody>
          <a:bodyPr anchor="ctr"/>
          <a:lstStyle/>
          <a:p>
            <a:pPr algn="ctr"/>
            <a:endParaRPr lang="zh-CN">
              <a:solidFill>
                <a:schemeClr val="lt1"/>
              </a:solidFill>
              <a:latin typeface="思源黑体 CN Light"/>
              <a:ea typeface="思源黑体 CN Ligh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/>
          <a:srcRect l="57443"/>
          <a:stretch/>
        </p:blipFill>
        <p:spPr>
          <a:xfrm>
            <a:off x="6959627" y="5478166"/>
            <a:ext cx="5342484" cy="257482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897764" y="1373630"/>
            <a:ext cx="9176236" cy="19625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1200"/>
              </a:spcBef>
              <a:spcAft>
                <a:spcPts val="600"/>
              </a:spcAft>
            </a:pPr>
            <a:r>
              <a:rPr lang="en-US" altLang="zh-CN" sz="2800" b="1" kern="100" dirty="0"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What is the relationship between atypical features of facial emotion recognition function and white matter microstructure alterations in autism?</a:t>
            </a:r>
            <a:endParaRPr lang="zh-CN" altLang="zh-CN" sz="2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1635148" y="3605571"/>
            <a:ext cx="9918108" cy="1612906"/>
            <a:chOff x="5541" y="9016"/>
            <a:chExt cx="13362" cy="2225"/>
          </a:xfrm>
        </p:grpSpPr>
        <p:sp>
          <p:nvSpPr>
            <p:cNvPr id="25" name="圆角矩形 24"/>
            <p:cNvSpPr/>
            <p:nvPr/>
          </p:nvSpPr>
          <p:spPr>
            <a:xfrm>
              <a:off x="7771" y="9863"/>
              <a:ext cx="3133" cy="526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bg1"/>
              </a:solidFill>
              <a:prstDash val="solid"/>
              <a:miter/>
            </a:ln>
          </p:spPr>
          <p:txBody>
            <a:bodyPr anchor="ctr"/>
            <a:lstStyle/>
            <a:p>
              <a:pPr algn="ctr"/>
              <a:endParaRPr lang="zh-CN" sz="2000">
                <a:solidFill>
                  <a:schemeClr val="lt1"/>
                </a:solidFill>
                <a:latin typeface="FZCuHeiSongS-B-GB"/>
                <a:ea typeface="FZCuHeiSongS-B-GB"/>
              </a:endParaRPr>
            </a:p>
          </p:txBody>
        </p:sp>
        <p:sp>
          <p:nvSpPr>
            <p:cNvPr id="26" name="圆角矩形 25"/>
            <p:cNvSpPr/>
            <p:nvPr/>
          </p:nvSpPr>
          <p:spPr>
            <a:xfrm>
              <a:off x="7763" y="9856"/>
              <a:ext cx="1687" cy="534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12700">
              <a:solidFill>
                <a:schemeClr val="bg1"/>
              </a:solidFill>
              <a:prstDash val="solid"/>
              <a:miter/>
            </a:ln>
          </p:spPr>
          <p:txBody>
            <a:bodyPr anchor="ctr"/>
            <a:lstStyle/>
            <a:p>
              <a:pPr algn="ctr"/>
              <a:endParaRPr lang="zh-CN" sz="2000">
                <a:solidFill>
                  <a:schemeClr val="lt1"/>
                </a:solidFill>
                <a:latin typeface="FZCuHeiSongS-B-GB"/>
                <a:ea typeface="FZCuHeiSongS-B-GB"/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5541" y="9016"/>
              <a:ext cx="13362" cy="222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anchor="t">
              <a:spAutoFit/>
            </a:bodyPr>
            <a:lstStyle/>
            <a:p>
              <a:pPr algn="just">
                <a:lnSpc>
                  <a:spcPct val="200000"/>
                </a:lnSpc>
              </a:pPr>
              <a:r>
                <a:rPr lang="en-US" altLang="zh-CN" sz="1800" kern="100" spc="75" dirty="0"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等线" panose="02010600030101010101" pitchFamily="2" charset="-122"/>
                  <a:cs typeface="Arial" panose="020B0604020202020204" pitchFamily="34" charset="0"/>
                </a:rPr>
                <a:t>Xing </a:t>
              </a:r>
              <a:r>
                <a:rPr lang="en-US" altLang="zh-CN" sz="1800" kern="100" spc="75" dirty="0" err="1"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等线" panose="02010600030101010101" pitchFamily="2" charset="-122"/>
                  <a:cs typeface="Arial" panose="020B0604020202020204" pitchFamily="34" charset="0"/>
                </a:rPr>
                <a:t>Su</a:t>
              </a:r>
              <a:r>
                <a:rPr lang="en-US" altLang="zh-CN" sz="1800" kern="100" spc="75" dirty="0"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等线" panose="02010600030101010101" pitchFamily="2" charset="-122"/>
                  <a:cs typeface="Arial" panose="020B0604020202020204" pitchFamily="34" charset="0"/>
                </a:rPr>
                <a:t>†, </a:t>
              </a:r>
              <a:r>
                <a:rPr lang="en-US" altLang="zh-CN" sz="1800" kern="100" spc="75" dirty="0" err="1"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等线" panose="02010600030101010101" pitchFamily="2" charset="-122"/>
                  <a:cs typeface="Arial" panose="020B0604020202020204" pitchFamily="34" charset="0"/>
                </a:rPr>
                <a:t>Siuching</a:t>
              </a:r>
              <a:r>
                <a:rPr lang="en-US" altLang="zh-CN" sz="1800" kern="100" spc="75" dirty="0"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等线" panose="02010600030101010101" pitchFamily="2" charset="-122"/>
                  <a:cs typeface="Arial" panose="020B0604020202020204" pitchFamily="34" charset="0"/>
                </a:rPr>
                <a:t> Kat†, Hui Wang, </a:t>
              </a:r>
              <a:r>
                <a:rPr lang="en-US" altLang="zh-CN" sz="1800" kern="100" spc="75" dirty="0" err="1"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等线" panose="02010600030101010101" pitchFamily="2" charset="-122"/>
                  <a:cs typeface="Arial" panose="020B0604020202020204" pitchFamily="34" charset="0"/>
                </a:rPr>
                <a:t>Zenghui</a:t>
              </a:r>
              <a:r>
                <a:rPr lang="en-US" altLang="zh-CN" sz="1800" kern="100" spc="75" dirty="0"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等线" panose="02010600030101010101" pitchFamily="2" charset="-122"/>
                  <a:cs typeface="Arial" panose="020B0604020202020204" pitchFamily="34" charset="0"/>
                </a:rPr>
                <a:t> Ma, </a:t>
              </a:r>
              <a:r>
                <a:rPr lang="en-US" altLang="zh-CN" sz="1800" kern="100" spc="75" dirty="0" err="1"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等线" panose="02010600030101010101" pitchFamily="2" charset="-122"/>
                  <a:cs typeface="Arial" panose="020B0604020202020204" pitchFamily="34" charset="0"/>
                </a:rPr>
                <a:t>Tingni</a:t>
              </a:r>
              <a:r>
                <a:rPr lang="en-US" altLang="zh-CN" sz="1800" kern="100" spc="75" dirty="0"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等线" panose="02010600030101010101" pitchFamily="2" charset="-122"/>
                  <a:cs typeface="Arial" panose="020B0604020202020204" pitchFamily="34" charset="0"/>
                </a:rPr>
                <a:t> Yin, </a:t>
              </a:r>
              <a:r>
                <a:rPr lang="en-US" altLang="zh-CN" sz="1800" kern="100" spc="75" dirty="0" err="1"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等线" panose="02010600030101010101" pitchFamily="2" charset="-122"/>
                  <a:cs typeface="Arial" panose="020B0604020202020204" pitchFamily="34" charset="0"/>
                </a:rPr>
                <a:t>Liyang</a:t>
              </a:r>
              <a:r>
                <a:rPr lang="en-US" altLang="zh-CN" sz="1800" kern="100" spc="75" dirty="0"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等线" panose="02010600030101010101" pitchFamily="2" charset="-122"/>
                  <a:cs typeface="Arial" panose="020B0604020202020204" pitchFamily="34" charset="0"/>
                </a:rPr>
                <a:t> Zhao, </a:t>
              </a:r>
              <a:r>
                <a:rPr lang="en-US" altLang="zh-CN" sz="1800" kern="100" spc="75" dirty="0" err="1"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等线" panose="02010600030101010101" pitchFamily="2" charset="-122"/>
                  <a:cs typeface="Arial" panose="020B0604020202020204" pitchFamily="34" charset="0"/>
                </a:rPr>
                <a:t>Shuchen</a:t>
              </a:r>
              <a:r>
                <a:rPr lang="en-US" altLang="zh-CN" sz="1800" kern="100" spc="75" dirty="0"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等线" panose="02010600030101010101" pitchFamily="2" charset="-122"/>
                  <a:cs typeface="Arial" panose="020B0604020202020204" pitchFamily="34" charset="0"/>
                </a:rPr>
                <a:t> Peng, </a:t>
              </a:r>
              <a:r>
                <a:rPr lang="en-US" altLang="zh-CN" sz="1800" kern="100" spc="75" dirty="0" err="1"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等线" panose="02010600030101010101" pitchFamily="2" charset="-122"/>
                  <a:cs typeface="Arial" panose="020B0604020202020204" pitchFamily="34" charset="0"/>
                </a:rPr>
                <a:t>Xiaoyun</a:t>
              </a:r>
              <a:r>
                <a:rPr lang="en-US" altLang="zh-CN" sz="1800" kern="100" spc="75" dirty="0"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等线" panose="02010600030101010101" pitchFamily="2" charset="-122"/>
                  <a:cs typeface="Arial" panose="020B0604020202020204" pitchFamily="34" charset="0"/>
                </a:rPr>
                <a:t> Gong, </a:t>
              </a:r>
              <a:r>
                <a:rPr lang="en-US" altLang="zh-CN" sz="1800" kern="100" spc="75" dirty="0" err="1"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等线" panose="02010600030101010101" pitchFamily="2" charset="-122"/>
                  <a:cs typeface="Arial" panose="020B0604020202020204" pitchFamily="34" charset="0"/>
                </a:rPr>
                <a:t>Qinyi</a:t>
              </a:r>
              <a:r>
                <a:rPr lang="en-US" altLang="zh-CN" sz="1800" kern="100" spc="75" dirty="0"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等线" panose="02010600030101010101" pitchFamily="2" charset="-122"/>
                  <a:cs typeface="Arial" panose="020B0604020202020204" pitchFamily="34" charset="0"/>
                </a:rPr>
                <a:t> Liu, </a:t>
              </a:r>
              <a:r>
                <a:rPr lang="en-US" altLang="zh-CN" sz="1800" kern="100" spc="75" dirty="0" err="1"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等线" panose="02010600030101010101" pitchFamily="2" charset="-122"/>
                  <a:cs typeface="Arial" panose="020B0604020202020204" pitchFamily="34" charset="0"/>
                </a:rPr>
                <a:t>Gangqiang</a:t>
              </a:r>
              <a:r>
                <a:rPr lang="en-US" altLang="zh-CN" sz="1800" kern="100" spc="75" dirty="0"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等线" panose="02010600030101010101" pitchFamily="2" charset="-122"/>
                  <a:cs typeface="Arial" panose="020B0604020202020204" pitchFamily="34" charset="0"/>
                </a:rPr>
                <a:t> Han, </a:t>
              </a:r>
              <a:r>
                <a:rPr lang="en-US" altLang="zh-CN" sz="1800" kern="100" spc="75" dirty="0" err="1"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等线" panose="02010600030101010101" pitchFamily="2" charset="-122"/>
                  <a:cs typeface="Arial" panose="020B0604020202020204" pitchFamily="34" charset="0"/>
                </a:rPr>
                <a:t>Xue</a:t>
              </a:r>
              <a:r>
                <a:rPr lang="en-US" altLang="zh-CN" sz="1800" kern="100" spc="75" dirty="0"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等线" panose="02010600030101010101" pitchFamily="2" charset="-122"/>
                  <a:cs typeface="Arial" panose="020B0604020202020204" pitchFamily="34" charset="0"/>
                </a:rPr>
                <a:t> Li*, Yanqing Guo*, and Jing Liu*</a:t>
              </a:r>
              <a:endPara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Arial" panose="020B0604020202020204" pitchFamily="34" charset="0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zh-CN" sz="2000" dirty="0"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Date</a:t>
              </a:r>
              <a:r>
                <a:rPr lang="zh-CN" altLang="en-US" sz="2000" dirty="0"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：</a:t>
              </a:r>
              <a:r>
                <a:rPr lang="en-US" altLang="zh-CN" sz="2000" dirty="0"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2022.11.13</a:t>
              </a:r>
              <a:endParaRPr lang="zh-CN" sz="2000" dirty="0"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244790" y="1748533"/>
            <a:ext cx="507831" cy="3378157"/>
            <a:chOff x="381322" y="1266510"/>
            <a:chExt cx="507831" cy="3378157"/>
          </a:xfrm>
        </p:grpSpPr>
        <p:sp>
          <p:nvSpPr>
            <p:cNvPr id="34" name="文本框 33"/>
            <p:cNvSpPr txBox="1"/>
            <p:nvPr/>
          </p:nvSpPr>
          <p:spPr>
            <a:xfrm>
              <a:off x="381322" y="1266510"/>
              <a:ext cx="507831" cy="2900143"/>
            </a:xfrm>
            <a:prstGeom prst="rect">
              <a:avLst/>
            </a:prstGeom>
            <a:noFill/>
          </p:spPr>
          <p:txBody>
            <a:bodyPr vert="eaVert" wrap="square">
              <a:spAutoFit/>
            </a:bodyPr>
            <a:lstStyle/>
            <a:p>
              <a:r>
                <a:rPr lang="en-US" sz="2100" dirty="0">
                  <a:solidFill>
                    <a:schemeClr val="bg1"/>
                  </a:solidFill>
                  <a:latin typeface="FZCuHeiSongS-B-GB"/>
                  <a:ea typeface="FZCuHeiSongS-B-GB"/>
                </a:rPr>
                <a:t>Peking</a:t>
              </a:r>
              <a:r>
                <a:rPr lang="zh-CN" sz="2100" dirty="0">
                  <a:solidFill>
                    <a:schemeClr val="bg1"/>
                  </a:solidFill>
                  <a:latin typeface="FZCuHeiSongS-B-GB"/>
                  <a:ea typeface="FZCuHeiSongS-B-GB"/>
                </a:rPr>
                <a:t> </a:t>
              </a:r>
              <a:r>
                <a:rPr lang="en-US" sz="2100" dirty="0">
                  <a:solidFill>
                    <a:schemeClr val="bg1"/>
                  </a:solidFill>
                  <a:latin typeface="FZCuHeiSongS-B-GB"/>
                  <a:ea typeface="FZCuHeiSongS-B-GB"/>
                </a:rPr>
                <a:t>University</a:t>
              </a:r>
              <a:endParaRPr lang="zh-CN" sz="2100" dirty="0">
                <a:solidFill>
                  <a:schemeClr val="bg1"/>
                </a:solidFill>
                <a:latin typeface="FZCuHeiSongS-B-GB"/>
                <a:ea typeface="FZCuHeiSongS-B-GB"/>
              </a:endParaRPr>
            </a:p>
          </p:txBody>
        </p:sp>
        <p:cxnSp>
          <p:nvCxnSpPr>
            <p:cNvPr id="36" name="直接连接符 33"/>
            <p:cNvCxnSpPr/>
            <p:nvPr/>
          </p:nvCxnSpPr>
          <p:spPr>
            <a:xfrm>
              <a:off x="591504" y="3847938"/>
              <a:ext cx="0" cy="796729"/>
            </a:xfrm>
            <a:prstGeom prst="line">
              <a:avLst/>
            </a:prstGeom>
            <a:ln w="12700">
              <a:solidFill>
                <a:schemeClr val="bg1"/>
              </a:solidFill>
              <a:prstDash val="solid"/>
              <a:miter/>
            </a:ln>
          </p:spPr>
        </p:cxnSp>
      </p:grpSp>
      <p:sp>
        <p:nvSpPr>
          <p:cNvPr id="19" name="矩形 18">
            <a:extLst>
              <a:ext uri="{FF2B5EF4-FFF2-40B4-BE49-F238E27FC236}">
                <a16:creationId xmlns:a16="http://schemas.microsoft.com/office/drawing/2014/main" id="{54B1FEEF-CD32-7C15-B214-9BD269A5E624}"/>
              </a:ext>
            </a:extLst>
          </p:cNvPr>
          <p:cNvSpPr/>
          <p:nvPr/>
        </p:nvSpPr>
        <p:spPr>
          <a:xfrm>
            <a:off x="1631505" y="1716922"/>
            <a:ext cx="9323710" cy="2188046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/>
            <a:endParaRPr lang="en-US" altLang="zh-CN" sz="3200" kern="100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345EE58-E820-8E31-2E03-6EFDA721297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7FE0B93C-9238-45F0-BA57-9242BD4EC3A3}" type="slidenum">
              <a:rPr lang="en-US" altLang="zh-CN" smtClean="0"/>
              <a:t>1</a:t>
            </a:fld>
            <a:endParaRPr lang="zh-CN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F06D817-F4EA-DA33-2A20-6548F55FA0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2486" y="136994"/>
            <a:ext cx="3140889" cy="109122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" name="直接连接符 16"/>
          <p:cNvCxnSpPr/>
          <p:nvPr/>
        </p:nvCxnSpPr>
        <p:spPr>
          <a:xfrm rot="16200000">
            <a:off x="7392767" y="6172633"/>
            <a:ext cx="0" cy="796729"/>
          </a:xfrm>
          <a:prstGeom prst="line">
            <a:avLst/>
          </a:prstGeom>
          <a:ln w="12700">
            <a:solidFill>
              <a:schemeClr val="bg1"/>
            </a:solidFill>
            <a:prstDash val="solid"/>
            <a:miter/>
          </a:ln>
        </p:spPr>
      </p:cxn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0A005EB-06E5-1DB6-5ACA-BAA9F3D3F93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7FE0B93C-9238-45F0-BA57-9242BD4EC3A3}" type="slidenum">
              <a:rPr lang="en-US" altLang="zh-CN" smtClean="0"/>
              <a:t>10</a:t>
            </a:fld>
            <a:endParaRPr lang="zh-CN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10E6721F-E49B-A092-643B-3A3E6BC38C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6080" y="1335686"/>
            <a:ext cx="3924848" cy="68589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7BD8DB8-78C5-F467-A043-7E9B21826A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416" y="1450814"/>
            <a:ext cx="10297144" cy="357813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C9D17AAE-A252-1008-FD15-DF0351C20645}"/>
              </a:ext>
            </a:extLst>
          </p:cNvPr>
          <p:cNvSpPr txBox="1"/>
          <p:nvPr/>
        </p:nvSpPr>
        <p:spPr>
          <a:xfrm>
            <a:off x="191344" y="4670565"/>
            <a:ext cx="11089232" cy="15261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600" b="1" i="1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Fig.2 Partial correlation of FA and complex FER. </a:t>
            </a:r>
            <a:r>
              <a:rPr lang="en-US" altLang="zh-CN" sz="1600" i="1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(</a:t>
            </a:r>
            <a:r>
              <a:rPr lang="en-US" altLang="zh-CN" sz="1600" b="1" i="1" kern="1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a</a:t>
            </a:r>
            <a:r>
              <a:rPr lang="en-US" altLang="zh-CN" sz="1600" b="1" i="1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)</a:t>
            </a:r>
            <a:r>
              <a:rPr lang="en-US" altLang="zh-CN" sz="1600" i="1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 The scatter plot shows the residuals of the mean FA of cluster 3 on the vertical axis and the residuals of the FER score on the horizontal axis. </a:t>
            </a:r>
            <a:r>
              <a:rPr lang="en-US" altLang="zh-CN" sz="1600" b="1" i="1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(b)</a:t>
            </a:r>
            <a:r>
              <a:rPr lang="en-US" altLang="zh-CN" sz="1600" i="1" kern="100" dirty="0"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1600" i="1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The scatter plot shows the residuals of the mean FA of cluster 4 on the vertical axis and the residuals of the FER score on the horizontal axis.</a:t>
            </a:r>
            <a:endParaRPr lang="en-US" altLang="zh-CN" sz="16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en-US" altLang="zh-CN" sz="1600" dirty="0">
                <a:solidFill>
                  <a:srgbClr val="9A000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cluster3 r=0.347</a:t>
            </a:r>
            <a:r>
              <a:rPr lang="zh-CN" altLang="en-US" sz="1600" dirty="0">
                <a:solidFill>
                  <a:srgbClr val="9A000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，  </a:t>
            </a:r>
            <a:r>
              <a:rPr lang="en-US" altLang="zh-CN" sz="1600" dirty="0">
                <a:solidFill>
                  <a:srgbClr val="9A000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cluster4</a:t>
            </a:r>
            <a:r>
              <a:rPr lang="zh-CN" altLang="en-US" sz="1600" dirty="0">
                <a:solidFill>
                  <a:srgbClr val="9A000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solidFill>
                  <a:srgbClr val="9A000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r=0.382</a:t>
            </a:r>
            <a:endParaRPr lang="zh-CN" altLang="en-US" sz="1600" dirty="0">
              <a:solidFill>
                <a:srgbClr val="9A000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BE4EB80-CA5B-8EF3-17A1-FF1AFFEEB04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493" r="19716"/>
          <a:stretch/>
        </p:blipFill>
        <p:spPr>
          <a:xfrm>
            <a:off x="1127448" y="1234053"/>
            <a:ext cx="432048" cy="66684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3CD82BD-D42B-4B26-96F3-EB335206D8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56735" y="1386069"/>
            <a:ext cx="533474" cy="495369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BD34B410-D597-E952-FE3F-AF3F3A6E6A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1344" y="197001"/>
            <a:ext cx="2016224" cy="760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602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直接连接符 10"/>
          <p:cNvCxnSpPr>
            <a:cxnSpLocks/>
          </p:cNvCxnSpPr>
          <p:nvPr/>
        </p:nvCxnSpPr>
        <p:spPr>
          <a:xfrm>
            <a:off x="479180" y="953174"/>
            <a:ext cx="2084406" cy="0"/>
          </a:xfrm>
          <a:prstGeom prst="line">
            <a:avLst/>
          </a:prstGeom>
          <a:ln w="57150">
            <a:solidFill>
              <a:srgbClr val="9A000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8" name="直接连接符 16"/>
          <p:cNvCxnSpPr/>
          <p:nvPr/>
        </p:nvCxnSpPr>
        <p:spPr>
          <a:xfrm rot="16200000">
            <a:off x="7392767" y="6172633"/>
            <a:ext cx="0" cy="796729"/>
          </a:xfrm>
          <a:prstGeom prst="line">
            <a:avLst/>
          </a:prstGeom>
          <a:ln w="12700">
            <a:solidFill>
              <a:schemeClr val="bg1"/>
            </a:solidFill>
            <a:prstDash val="solid"/>
            <a:miter/>
          </a:ln>
        </p:spPr>
      </p:cxn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0A005EB-06E5-1DB6-5ACA-BAA9F3D3F93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7FE0B93C-9238-45F0-BA57-9242BD4EC3A3}" type="slidenum">
              <a:rPr lang="en-US" altLang="zh-CN" smtClean="0"/>
              <a:t>11</a:t>
            </a:fld>
            <a:endParaRPr lang="zh-CN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10E6721F-E49B-A092-643B-3A3E6BC38C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6080" y="1335686"/>
            <a:ext cx="3924848" cy="685896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ED34E615-E5B0-8A8C-8DC3-63FDFBEE8D7F}"/>
              </a:ext>
            </a:extLst>
          </p:cNvPr>
          <p:cNvSpPr txBox="1"/>
          <p:nvPr/>
        </p:nvSpPr>
        <p:spPr>
          <a:xfrm>
            <a:off x="408423" y="448207"/>
            <a:ext cx="2736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Discussion</a:t>
            </a:r>
            <a:endParaRPr lang="zh-CN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1935AF-2015-4CC8-D761-9D33388EB181}"/>
              </a:ext>
            </a:extLst>
          </p:cNvPr>
          <p:cNvSpPr txBox="1"/>
          <p:nvPr/>
        </p:nvSpPr>
        <p:spPr>
          <a:xfrm>
            <a:off x="1521383" y="1231728"/>
            <a:ext cx="9586374" cy="43749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kern="100" dirty="0">
                <a:solidFill>
                  <a:srgbClr val="9A0001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ASD vs TD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z="2000" kern="100" dirty="0"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ASD individuals showed deficits in basic and complex FER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z="2000" kern="100" dirty="0"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ASD individuals show alterations of white matter microstructure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z="2000" kern="100" dirty="0"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ASD individuals show atypical relationship between FER and white matter microstructure </a:t>
            </a:r>
          </a:p>
          <a:p>
            <a:pPr algn="just">
              <a:lnSpc>
                <a:spcPct val="150000"/>
              </a:lnSpc>
            </a:pPr>
            <a:endParaRPr lang="en-US" altLang="zh-CN" sz="2000" kern="100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b="1" kern="100" dirty="0">
                <a:solidFill>
                  <a:srgbClr val="9A0001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Basic FER vs Complex FER 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z="2000" kern="100" dirty="0">
                <a:latin typeface="Arial" panose="020B0604020202020204" pitchFamily="34" charset="0"/>
                <a:ea typeface="宋体" panose="02010600030101010101" pitchFamily="2" charset="-122"/>
              </a:rPr>
              <a:t>B</a:t>
            </a:r>
            <a:r>
              <a:rPr lang="en-US" altLang="zh-CN" sz="2000" kern="100" dirty="0"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asic facial emotions were easier to recognize than complex facial emotions</a:t>
            </a:r>
            <a:endParaRPr lang="en-US" altLang="zh-CN" sz="2000" kern="100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z="2000" kern="100" dirty="0"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They show different relationships with white matter microstructure</a:t>
            </a:r>
            <a:endParaRPr lang="en-US" altLang="zh-CN" sz="2400" kern="100" dirty="0">
              <a:effectLst/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52741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直接连接符 10"/>
          <p:cNvCxnSpPr>
            <a:cxnSpLocks/>
          </p:cNvCxnSpPr>
          <p:nvPr/>
        </p:nvCxnSpPr>
        <p:spPr>
          <a:xfrm>
            <a:off x="479180" y="953174"/>
            <a:ext cx="2084406" cy="0"/>
          </a:xfrm>
          <a:prstGeom prst="line">
            <a:avLst/>
          </a:prstGeom>
          <a:ln w="57150">
            <a:solidFill>
              <a:srgbClr val="9A000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8" name="直接连接符 16"/>
          <p:cNvCxnSpPr/>
          <p:nvPr/>
        </p:nvCxnSpPr>
        <p:spPr>
          <a:xfrm rot="16200000">
            <a:off x="7392767" y="6172633"/>
            <a:ext cx="0" cy="796729"/>
          </a:xfrm>
          <a:prstGeom prst="line">
            <a:avLst/>
          </a:prstGeom>
          <a:ln w="12700">
            <a:solidFill>
              <a:schemeClr val="bg1"/>
            </a:solidFill>
            <a:prstDash val="solid"/>
            <a:miter/>
          </a:ln>
        </p:spPr>
      </p:cxn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0A005EB-06E5-1DB6-5ACA-BAA9F3D3F93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7FE0B93C-9238-45F0-BA57-9242BD4EC3A3}" type="slidenum">
              <a:rPr lang="en-US" altLang="zh-CN" smtClean="0"/>
              <a:t>12</a:t>
            </a:fld>
            <a:endParaRPr lang="zh-CN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10E6721F-E49B-A092-643B-3A3E6BC38C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6080" y="1335686"/>
            <a:ext cx="3924848" cy="685896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BF679154-A2B9-9B1E-0459-40871F6A4FA9}"/>
              </a:ext>
            </a:extLst>
          </p:cNvPr>
          <p:cNvSpPr txBox="1"/>
          <p:nvPr/>
        </p:nvSpPr>
        <p:spPr>
          <a:xfrm>
            <a:off x="1357242" y="1132162"/>
            <a:ext cx="10513168" cy="24270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z="2000" kern="100" dirty="0">
                <a:solidFill>
                  <a:srgbClr val="9A000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sex ratio </a:t>
            </a:r>
            <a:r>
              <a:rPr lang="en-US" altLang="zh-CN" sz="20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was different between the ASD group and the TD group</a:t>
            </a:r>
            <a:endParaRPr lang="en-US" altLang="zh-CN" sz="2000" dirty="0"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z="20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this study did not include subjects with </a:t>
            </a:r>
            <a:r>
              <a:rPr lang="en-US" altLang="zh-CN" sz="2000" kern="100" dirty="0">
                <a:solidFill>
                  <a:srgbClr val="9A000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intellectual impairment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z="20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FER tasks in this study used </a:t>
            </a:r>
            <a:r>
              <a:rPr lang="en-US" altLang="zh-CN" sz="2000" kern="100" dirty="0">
                <a:solidFill>
                  <a:srgbClr val="9A000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non-ethnic pictures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z="2000" kern="100" dirty="0"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TBSS analysis cannot delineate the </a:t>
            </a:r>
            <a:r>
              <a:rPr lang="en-US" altLang="zh-CN" sz="2000" kern="100" dirty="0">
                <a:solidFill>
                  <a:srgbClr val="9A000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specific segments</a:t>
            </a:r>
            <a:endParaRPr lang="en-US" altLang="zh-CN" sz="2000" kern="100" dirty="0">
              <a:solidFill>
                <a:srgbClr val="9A000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z="2000" kern="100" dirty="0">
                <a:latin typeface="Arial" panose="020B0604020202020204" pitchFamily="34" charset="0"/>
                <a:ea typeface="宋体" panose="02010600030101010101" pitchFamily="2" charset="-122"/>
              </a:rPr>
              <a:t>S</a:t>
            </a:r>
            <a:r>
              <a:rPr lang="en-US" altLang="zh-CN" sz="2000" kern="100" dirty="0"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pecific </a:t>
            </a:r>
            <a:r>
              <a:rPr lang="en-US" altLang="zh-CN" sz="2000" kern="100" dirty="0">
                <a:solidFill>
                  <a:srgbClr val="9A000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mechanism</a:t>
            </a:r>
            <a:r>
              <a:rPr lang="en-US" altLang="zh-CN" sz="2000" kern="100" dirty="0"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 whiter matter has in FER deficit remains unclear</a:t>
            </a:r>
            <a:r>
              <a:rPr lang="en-US" altLang="zh-CN" sz="2400" kern="100" dirty="0"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.</a:t>
            </a:r>
            <a:endParaRPr lang="en-US" altLang="zh-CN" sz="2400" dirty="0">
              <a:latin typeface="+mn-ea"/>
              <a:ea typeface="+mn-ea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D34E615-E5B0-8A8C-8DC3-63FDFBEE8D7F}"/>
              </a:ext>
            </a:extLst>
          </p:cNvPr>
          <p:cNvSpPr txBox="1"/>
          <p:nvPr/>
        </p:nvSpPr>
        <p:spPr>
          <a:xfrm>
            <a:off x="408423" y="448207"/>
            <a:ext cx="2736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Conclusion</a:t>
            </a:r>
            <a:endParaRPr lang="zh-CN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5059336-8E92-AD3D-6FFF-F5F0A3B7FDD0}"/>
              </a:ext>
            </a:extLst>
          </p:cNvPr>
          <p:cNvSpPr txBox="1"/>
          <p:nvPr/>
        </p:nvSpPr>
        <p:spPr>
          <a:xfrm>
            <a:off x="1357242" y="3964935"/>
            <a:ext cx="9586374" cy="1420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CN" sz="2000" kern="100" dirty="0"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ASD individuals </a:t>
            </a:r>
            <a:r>
              <a:rPr lang="en-US" altLang="zh-CN" sz="2000" b="1" kern="100" dirty="0">
                <a:solidFill>
                  <a:srgbClr val="9A0001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have basic and complex FER deficits and </a:t>
            </a:r>
            <a:r>
              <a:rPr lang="en-US" altLang="zh-CN" sz="2000" b="1" kern="100" dirty="0">
                <a:solidFill>
                  <a:srgbClr val="9A0001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WMS</a:t>
            </a:r>
            <a:r>
              <a:rPr lang="en-US" altLang="zh-CN" sz="2000" b="1" kern="100" dirty="0">
                <a:solidFill>
                  <a:srgbClr val="9A0001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 alterations</a:t>
            </a:r>
            <a:r>
              <a:rPr lang="en-US" altLang="zh-CN" sz="2000" kern="100" dirty="0"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, </a:t>
            </a:r>
            <a:r>
              <a:rPr lang="en-US" altLang="zh-CN" sz="20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where the latter is potentially among the </a:t>
            </a:r>
            <a:r>
              <a:rPr lang="en-US" altLang="zh-CN" sz="2000" b="1" kern="100" dirty="0">
                <a:solidFill>
                  <a:srgbClr val="9A000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neural mechanisms </a:t>
            </a:r>
            <a:r>
              <a:rPr lang="en-US" altLang="zh-CN" sz="20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underlying the </a:t>
            </a:r>
            <a:r>
              <a:rPr lang="en-US" altLang="zh-CN" sz="2000" kern="1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complex FER deficits</a:t>
            </a:r>
            <a:r>
              <a:rPr lang="en-US" altLang="zh-CN" sz="20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 in ASD.</a:t>
            </a:r>
            <a:endParaRPr lang="en-US" altLang="zh-CN" sz="2000" kern="100" dirty="0">
              <a:effectLst/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48629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" name="直接连接符 16"/>
          <p:cNvCxnSpPr/>
          <p:nvPr/>
        </p:nvCxnSpPr>
        <p:spPr>
          <a:xfrm rot="16200000">
            <a:off x="7392767" y="6172633"/>
            <a:ext cx="0" cy="796729"/>
          </a:xfrm>
          <a:prstGeom prst="line">
            <a:avLst/>
          </a:prstGeom>
          <a:ln w="12700">
            <a:solidFill>
              <a:schemeClr val="bg1"/>
            </a:solidFill>
            <a:prstDash val="solid"/>
            <a:miter/>
          </a:ln>
        </p:spPr>
      </p:cxnSp>
      <p:sp>
        <p:nvSpPr>
          <p:cNvPr id="18" name="矩形 17">
            <a:extLst>
              <a:ext uri="{FF2B5EF4-FFF2-40B4-BE49-F238E27FC236}">
                <a16:creationId xmlns:a16="http://schemas.microsoft.com/office/drawing/2014/main" id="{E06C348A-9F6A-5CAD-1B3D-C80F0A2061EE}"/>
              </a:ext>
            </a:extLst>
          </p:cNvPr>
          <p:cNvSpPr/>
          <p:nvPr/>
        </p:nvSpPr>
        <p:spPr>
          <a:xfrm>
            <a:off x="2135560" y="2564904"/>
            <a:ext cx="11017224" cy="1168904"/>
          </a:xfrm>
          <a:prstGeom prst="rect">
            <a:avLst/>
          </a:prstGeom>
        </p:spPr>
        <p:txBody>
          <a:bodyPr wrap="square" lIns="68574" tIns="34287" rIns="68574" bIns="34287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5400" b="1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Thanks for your listening</a:t>
            </a:r>
            <a:endParaRPr lang="zh-CN" altLang="en-US" sz="5400" b="1" dirty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B95594C2-CA10-1FE2-FBDE-AC6E9325E6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7443"/>
          <a:stretch/>
        </p:blipFill>
        <p:spPr>
          <a:xfrm>
            <a:off x="6856278" y="4862280"/>
            <a:ext cx="5342484" cy="2574825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5335C68-CB6C-2242-7864-5E244F6379E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7FE0B93C-9238-45F0-BA57-9242BD4EC3A3}" type="slidenum">
              <a:rPr lang="en-US" altLang="zh-CN" smtClean="0"/>
              <a:t>13</a:t>
            </a:fld>
            <a:endParaRPr lang="zh-CN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C1D49F47-7795-D844-5806-7657177DACF9}"/>
              </a:ext>
            </a:extLst>
          </p:cNvPr>
          <p:cNvSpPr/>
          <p:nvPr/>
        </p:nvSpPr>
        <p:spPr>
          <a:xfrm>
            <a:off x="-38384" y="-38627"/>
            <a:ext cx="997882" cy="6955131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txBody>
          <a:bodyPr anchor="ctr"/>
          <a:lstStyle/>
          <a:p>
            <a:pPr algn="ctr"/>
            <a:endParaRPr lang="zh-CN">
              <a:solidFill>
                <a:schemeClr val="lt1"/>
              </a:solidFill>
              <a:latin typeface="思源黑体 CN Light"/>
              <a:ea typeface="思源黑体 CN Light"/>
            </a:endParaRPr>
          </a:p>
        </p:txBody>
      </p:sp>
    </p:spTree>
    <p:extLst>
      <p:ext uri="{BB962C8B-B14F-4D97-AF65-F5344CB8AC3E}">
        <p14:creationId xmlns:p14="http://schemas.microsoft.com/office/powerpoint/2010/main" val="9519626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/>
          <p:cNvSpPr txBox="1"/>
          <p:nvPr/>
        </p:nvSpPr>
        <p:spPr>
          <a:xfrm>
            <a:off x="-96688" y="288275"/>
            <a:ext cx="408066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altLang="zh-CN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Contents</a:t>
            </a:r>
            <a:r>
              <a:rPr lang="zh-CN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grpSp>
        <p:nvGrpSpPr>
          <p:cNvPr id="14" name="组合 13"/>
          <p:cNvGrpSpPr/>
          <p:nvPr/>
        </p:nvGrpSpPr>
        <p:grpSpPr>
          <a:xfrm rot="16200000">
            <a:off x="9259686" y="4953682"/>
            <a:ext cx="492443" cy="3187679"/>
            <a:chOff x="406918" y="1740456"/>
            <a:chExt cx="492443" cy="3187679"/>
          </a:xfrm>
        </p:grpSpPr>
        <p:sp>
          <p:nvSpPr>
            <p:cNvPr id="15" name="文本框 14"/>
            <p:cNvSpPr txBox="1"/>
            <p:nvPr/>
          </p:nvSpPr>
          <p:spPr>
            <a:xfrm>
              <a:off x="406918" y="1740456"/>
              <a:ext cx="492443" cy="2582178"/>
            </a:xfrm>
            <a:prstGeom prst="rect">
              <a:avLst/>
            </a:prstGeom>
            <a:noFill/>
          </p:spPr>
          <p:txBody>
            <a:bodyPr vert="eaVert" wrap="square">
              <a:spAutoFit/>
            </a:bodyPr>
            <a:lstStyle/>
            <a:p>
              <a:r>
                <a:rPr lang="en-US" sz="2000">
                  <a:solidFill>
                    <a:schemeClr val="bg1"/>
                  </a:solidFill>
                  <a:latin typeface="FZCuHeiSongS-B-GB"/>
                  <a:ea typeface="FZCuHeiSongS-B-GB"/>
                </a:rPr>
                <a:t>Peking</a:t>
              </a:r>
              <a:r>
                <a:rPr lang="zh-CN" sz="2000">
                  <a:solidFill>
                    <a:schemeClr val="bg1"/>
                  </a:solidFill>
                  <a:latin typeface="FZCuHeiSongS-B-GB"/>
                  <a:ea typeface="FZCuHeiSongS-B-GB"/>
                </a:rPr>
                <a:t> </a:t>
              </a:r>
              <a:r>
                <a:rPr lang="en-US" sz="2000">
                  <a:solidFill>
                    <a:schemeClr val="bg1"/>
                  </a:solidFill>
                  <a:latin typeface="FZCuHeiSongS-B-GB"/>
                  <a:ea typeface="FZCuHeiSongS-B-GB"/>
                </a:rPr>
                <a:t>University</a:t>
              </a:r>
              <a:endParaRPr lang="zh-CN" sz="2000">
                <a:solidFill>
                  <a:schemeClr val="bg1"/>
                </a:solidFill>
                <a:latin typeface="FZCuHeiSongS-B-GB"/>
                <a:ea typeface="FZCuHeiSongS-B-GB"/>
              </a:endParaRPr>
            </a:p>
          </p:txBody>
        </p:sp>
        <p:cxnSp>
          <p:nvCxnSpPr>
            <p:cNvPr id="17" name="直接连接符 16"/>
            <p:cNvCxnSpPr/>
            <p:nvPr/>
          </p:nvCxnSpPr>
          <p:spPr>
            <a:xfrm>
              <a:off x="635238" y="4131406"/>
              <a:ext cx="0" cy="796729"/>
            </a:xfrm>
            <a:prstGeom prst="line">
              <a:avLst/>
            </a:prstGeom>
            <a:ln w="12700">
              <a:solidFill>
                <a:schemeClr val="bg1"/>
              </a:solidFill>
              <a:prstDash val="solid"/>
              <a:miter/>
            </a:ln>
          </p:spPr>
        </p:cxnSp>
      </p:grpSp>
      <p:cxnSp>
        <p:nvCxnSpPr>
          <p:cNvPr id="38" name="直接连接符 16"/>
          <p:cNvCxnSpPr/>
          <p:nvPr/>
        </p:nvCxnSpPr>
        <p:spPr>
          <a:xfrm rot="16200000">
            <a:off x="7392767" y="6172633"/>
            <a:ext cx="0" cy="796729"/>
          </a:xfrm>
          <a:prstGeom prst="line">
            <a:avLst/>
          </a:prstGeom>
          <a:ln w="12700">
            <a:solidFill>
              <a:schemeClr val="bg1"/>
            </a:solidFill>
            <a:prstDash val="solid"/>
            <a:miter/>
          </a:ln>
        </p:spPr>
      </p:cxn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E9D2A48B-1C04-4D6C-6035-882D942B6A87}"/>
              </a:ext>
            </a:extLst>
          </p:cNvPr>
          <p:cNvCxnSpPr>
            <a:cxnSpLocks/>
          </p:cNvCxnSpPr>
          <p:nvPr/>
        </p:nvCxnSpPr>
        <p:spPr>
          <a:xfrm>
            <a:off x="551384" y="836712"/>
            <a:ext cx="1800396" cy="0"/>
          </a:xfrm>
          <a:prstGeom prst="line">
            <a:avLst/>
          </a:prstGeom>
          <a:ln w="57150">
            <a:solidFill>
              <a:srgbClr val="9A000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616271C-A47B-B182-1407-2EDB9782611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7FE0B93C-9238-45F0-BA57-9242BD4EC3A3}" type="slidenum">
              <a:rPr lang="en-US" altLang="zh-CN" smtClean="0"/>
              <a:t>2</a:t>
            </a:fld>
            <a:endParaRPr lang="zh-CN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6FCFD8FF-F991-3241-A3D1-7FC297772BED}"/>
              </a:ext>
            </a:extLst>
          </p:cNvPr>
          <p:cNvGrpSpPr/>
          <p:nvPr/>
        </p:nvGrpSpPr>
        <p:grpSpPr>
          <a:xfrm>
            <a:off x="2019844" y="1232620"/>
            <a:ext cx="8769860" cy="4912629"/>
            <a:chOff x="2703683" y="1611085"/>
            <a:chExt cx="8769860" cy="4912629"/>
          </a:xfrm>
        </p:grpSpPr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FC383B15-3960-EEF5-79DF-4039014972B5}"/>
                </a:ext>
              </a:extLst>
            </p:cNvPr>
            <p:cNvGrpSpPr/>
            <p:nvPr/>
          </p:nvGrpSpPr>
          <p:grpSpPr>
            <a:xfrm>
              <a:off x="2703683" y="1611085"/>
              <a:ext cx="8769860" cy="4912629"/>
              <a:chOff x="2698240" y="1220146"/>
              <a:chExt cx="7405533" cy="5432378"/>
            </a:xfrm>
          </p:grpSpPr>
          <p:grpSp>
            <p:nvGrpSpPr>
              <p:cNvPr id="33" name="组合 32">
                <a:extLst>
                  <a:ext uri="{FF2B5EF4-FFF2-40B4-BE49-F238E27FC236}">
                    <a16:creationId xmlns:a16="http://schemas.microsoft.com/office/drawing/2014/main" id="{E2D7C0C0-C7C5-2DA7-CF39-4A7E1501EB86}"/>
                  </a:ext>
                </a:extLst>
              </p:cNvPr>
              <p:cNvGrpSpPr/>
              <p:nvPr/>
            </p:nvGrpSpPr>
            <p:grpSpPr>
              <a:xfrm>
                <a:off x="2698240" y="1220146"/>
                <a:ext cx="6232245" cy="4514964"/>
                <a:chOff x="5838997" y="2171685"/>
                <a:chExt cx="1972207" cy="2669199"/>
              </a:xfrm>
            </p:grpSpPr>
            <p:sp>
              <p:nvSpPr>
                <p:cNvPr id="37" name="圆角矩形 4">
                  <a:extLst>
                    <a:ext uri="{FF2B5EF4-FFF2-40B4-BE49-F238E27FC236}">
                      <a16:creationId xmlns:a16="http://schemas.microsoft.com/office/drawing/2014/main" id="{569613CC-5FC7-DE7B-1AF9-BCB9E08F0357}"/>
                    </a:ext>
                  </a:extLst>
                </p:cNvPr>
                <p:cNvSpPr/>
                <p:nvPr/>
              </p:nvSpPr>
              <p:spPr>
                <a:xfrm>
                  <a:off x="5838997" y="2171685"/>
                  <a:ext cx="379809" cy="378619"/>
                </a:xfrm>
                <a:prstGeom prst="roundRect">
                  <a:avLst/>
                </a:prstGeom>
                <a:solidFill>
                  <a:srgbClr val="9A0001"/>
                </a:solidFill>
                <a:ln>
                  <a:solidFill>
                    <a:srgbClr val="C00000"/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defPPr>
                    <a:defRPr lang="en-US">
                      <a:solidFill>
                        <a:schemeClr val="lt1"/>
                      </a:solidFill>
                    </a:defRPr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CN" sz="2400" dirty="0">
                      <a:latin typeface="微软雅黑" panose="020B0503020204020204" pitchFamily="34" charset="-122"/>
                      <a:ea typeface="微软雅黑" panose="020B0503020204020204" pitchFamily="34" charset="-122"/>
                      <a:cs typeface="Arial Unicode MS" panose="020B0604020202020204" pitchFamily="34" charset="-122"/>
                    </a:rPr>
                    <a:t>1</a:t>
                  </a:r>
                  <a:endPara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Arial Unicode MS" panose="020B0604020202020204" pitchFamily="34" charset="-122"/>
                  </a:endParaRPr>
                </a:p>
              </p:txBody>
            </p:sp>
            <p:sp>
              <p:nvSpPr>
                <p:cNvPr id="39" name="矩形 38">
                  <a:extLst>
                    <a:ext uri="{FF2B5EF4-FFF2-40B4-BE49-F238E27FC236}">
                      <a16:creationId xmlns:a16="http://schemas.microsoft.com/office/drawing/2014/main" id="{19DA8579-8EF6-5B2E-322F-7161EE3BDD53}"/>
                    </a:ext>
                  </a:extLst>
                </p:cNvPr>
                <p:cNvSpPr/>
                <p:nvPr/>
              </p:nvSpPr>
              <p:spPr>
                <a:xfrm>
                  <a:off x="6799596" y="2207375"/>
                  <a:ext cx="1011608" cy="34571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CN" sz="3200" kern="100" dirty="0">
                      <a:latin typeface="微软雅黑" panose="020B0503020204020204" pitchFamily="34" charset="-122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Background</a:t>
                  </a:r>
                  <a:endParaRPr lang="zh-CN" altLang="zh-CN" sz="3200" kern="1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0" name="圆角矩形 6">
                  <a:extLst>
                    <a:ext uri="{FF2B5EF4-FFF2-40B4-BE49-F238E27FC236}">
                      <a16:creationId xmlns:a16="http://schemas.microsoft.com/office/drawing/2014/main" id="{163B9F30-0CC0-433E-D53D-10AC5968865B}"/>
                    </a:ext>
                  </a:extLst>
                </p:cNvPr>
                <p:cNvSpPr/>
                <p:nvPr/>
              </p:nvSpPr>
              <p:spPr>
                <a:xfrm>
                  <a:off x="5838997" y="2715991"/>
                  <a:ext cx="379809" cy="378619"/>
                </a:xfrm>
                <a:prstGeom prst="roundRect">
                  <a:avLst/>
                </a:prstGeom>
                <a:solidFill>
                  <a:srgbClr val="9A0001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defPPr>
                    <a:defRPr lang="en-US">
                      <a:solidFill>
                        <a:schemeClr val="lt1"/>
                      </a:solidFill>
                    </a:defRPr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CN" sz="2400" dirty="0">
                      <a:latin typeface="微软雅黑" panose="020B0503020204020204" pitchFamily="34" charset="-122"/>
                      <a:ea typeface="微软雅黑" panose="020B0503020204020204" pitchFamily="34" charset="-122"/>
                      <a:cs typeface="Arial Unicode MS" panose="020B0604020202020204" pitchFamily="34" charset="-122"/>
                    </a:rPr>
                    <a:t>2</a:t>
                  </a:r>
                  <a:endPara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Arial Unicode MS" panose="020B0604020202020204" pitchFamily="34" charset="-122"/>
                  </a:endParaRPr>
                </a:p>
              </p:txBody>
            </p:sp>
            <p:sp>
              <p:nvSpPr>
                <p:cNvPr id="41" name="矩形 40">
                  <a:extLst>
                    <a:ext uri="{FF2B5EF4-FFF2-40B4-BE49-F238E27FC236}">
                      <a16:creationId xmlns:a16="http://schemas.microsoft.com/office/drawing/2014/main" id="{8F44C8E0-00CD-4A16-14D7-06402C0CD74E}"/>
                    </a:ext>
                  </a:extLst>
                </p:cNvPr>
                <p:cNvSpPr/>
                <p:nvPr/>
              </p:nvSpPr>
              <p:spPr>
                <a:xfrm>
                  <a:off x="6934563" y="3351273"/>
                  <a:ext cx="773690" cy="34571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CN" sz="3200" kern="100" dirty="0">
                      <a:latin typeface="微软雅黑" panose="020B0503020204020204" pitchFamily="34" charset="-122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Methods</a:t>
                  </a:r>
                  <a:endParaRPr lang="zh-CN" altLang="zh-CN" sz="3200" kern="1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2" name="圆角矩形 8">
                  <a:extLst>
                    <a:ext uri="{FF2B5EF4-FFF2-40B4-BE49-F238E27FC236}">
                      <a16:creationId xmlns:a16="http://schemas.microsoft.com/office/drawing/2014/main" id="{D99AF805-DEEF-1A72-E698-D5E6DA7BECF3}"/>
                    </a:ext>
                  </a:extLst>
                </p:cNvPr>
                <p:cNvSpPr/>
                <p:nvPr/>
              </p:nvSpPr>
              <p:spPr>
                <a:xfrm>
                  <a:off x="5838997" y="3281274"/>
                  <a:ext cx="379809" cy="378619"/>
                </a:xfrm>
                <a:prstGeom prst="roundRect">
                  <a:avLst/>
                </a:prstGeom>
                <a:solidFill>
                  <a:srgbClr val="9A0001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defPPr>
                    <a:defRPr lang="en-US">
                      <a:solidFill>
                        <a:schemeClr val="lt1"/>
                      </a:solidFill>
                    </a:defRPr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CN" sz="2400" dirty="0">
                      <a:latin typeface="微软雅黑" panose="020B0503020204020204" pitchFamily="34" charset="-122"/>
                      <a:ea typeface="微软雅黑" panose="020B0503020204020204" pitchFamily="34" charset="-122"/>
                      <a:cs typeface="Arial Unicode MS" panose="020B0604020202020204" pitchFamily="34" charset="-122"/>
                    </a:rPr>
                    <a:t>3</a:t>
                  </a:r>
                  <a:endPara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Arial Unicode MS" panose="020B0604020202020204" pitchFamily="34" charset="-122"/>
                  </a:endParaRPr>
                </a:p>
              </p:txBody>
            </p:sp>
            <p:sp>
              <p:nvSpPr>
                <p:cNvPr id="43" name="矩形 42">
                  <a:extLst>
                    <a:ext uri="{FF2B5EF4-FFF2-40B4-BE49-F238E27FC236}">
                      <a16:creationId xmlns:a16="http://schemas.microsoft.com/office/drawing/2014/main" id="{1D49648F-D91D-AF2A-BAFD-5E942BBF791E}"/>
                    </a:ext>
                  </a:extLst>
                </p:cNvPr>
                <p:cNvSpPr/>
                <p:nvPr/>
              </p:nvSpPr>
              <p:spPr>
                <a:xfrm>
                  <a:off x="7009846" y="3951774"/>
                  <a:ext cx="626042" cy="34571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CN" sz="3200" kern="100" dirty="0">
                      <a:latin typeface="微软雅黑" panose="020B0503020204020204" pitchFamily="34" charset="-122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Results</a:t>
                  </a:r>
                  <a:endParaRPr lang="zh-CN" altLang="zh-CN" sz="3200" kern="1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4" name="圆角矩形 10">
                  <a:extLst>
                    <a:ext uri="{FF2B5EF4-FFF2-40B4-BE49-F238E27FC236}">
                      <a16:creationId xmlns:a16="http://schemas.microsoft.com/office/drawing/2014/main" id="{A121B793-4FB7-DD06-67F5-BF1EEB000900}"/>
                    </a:ext>
                  </a:extLst>
                </p:cNvPr>
                <p:cNvSpPr/>
                <p:nvPr/>
              </p:nvSpPr>
              <p:spPr>
                <a:xfrm>
                  <a:off x="5838997" y="3846556"/>
                  <a:ext cx="379809" cy="378619"/>
                </a:xfrm>
                <a:prstGeom prst="roundRect">
                  <a:avLst/>
                </a:prstGeom>
                <a:solidFill>
                  <a:srgbClr val="9A0001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defPPr>
                    <a:defRPr lang="en-US">
                      <a:solidFill>
                        <a:schemeClr val="lt1"/>
                      </a:solidFill>
                    </a:defRPr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CN" sz="2400" dirty="0">
                      <a:latin typeface="微软雅黑" panose="020B0503020204020204" pitchFamily="34" charset="-122"/>
                      <a:ea typeface="微软雅黑" panose="020B0503020204020204" pitchFamily="34" charset="-122"/>
                      <a:cs typeface="Arial Unicode MS" panose="020B0604020202020204" pitchFamily="34" charset="-122"/>
                    </a:rPr>
                    <a:t>4</a:t>
                  </a:r>
                  <a:endPara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Arial Unicode MS" panose="020B0604020202020204" pitchFamily="34" charset="-122"/>
                  </a:endParaRPr>
                </a:p>
              </p:txBody>
            </p:sp>
            <p:sp>
              <p:nvSpPr>
                <p:cNvPr id="46" name="矩形 45">
                  <a:extLst>
                    <a:ext uri="{FF2B5EF4-FFF2-40B4-BE49-F238E27FC236}">
                      <a16:creationId xmlns:a16="http://schemas.microsoft.com/office/drawing/2014/main" id="{B4FFFAAB-13B6-E1CC-E9F5-D7793AA1583E}"/>
                    </a:ext>
                  </a:extLst>
                </p:cNvPr>
                <p:cNvSpPr/>
                <p:nvPr/>
              </p:nvSpPr>
              <p:spPr>
                <a:xfrm>
                  <a:off x="6973971" y="4495171"/>
                  <a:ext cx="753910" cy="34571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>
                    <a:defRPr/>
                  </a:pPr>
                  <a:r>
                    <a:rPr lang="en-US" altLang="zh-CN" sz="3200" kern="100" dirty="0">
                      <a:latin typeface="微软雅黑" panose="020B0503020204020204" pitchFamily="34" charset="-122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Discussion </a:t>
                  </a:r>
                  <a:endParaRPr lang="zh-CN" altLang="zh-CN" sz="3200" kern="1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2" name="圆角矩形 10">
                <a:extLst>
                  <a:ext uri="{FF2B5EF4-FFF2-40B4-BE49-F238E27FC236}">
                    <a16:creationId xmlns:a16="http://schemas.microsoft.com/office/drawing/2014/main" id="{E17BBCE8-10C3-EC43-9D8E-8BDB17189E8E}"/>
                  </a:ext>
                </a:extLst>
              </p:cNvPr>
              <p:cNvSpPr/>
              <p:nvPr/>
            </p:nvSpPr>
            <p:spPr>
              <a:xfrm>
                <a:off x="2698240" y="5062150"/>
                <a:ext cx="1200210" cy="640436"/>
              </a:xfrm>
              <a:prstGeom prst="roundRect">
                <a:avLst/>
              </a:prstGeom>
              <a:solidFill>
                <a:srgbClr val="9A0001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>
                    <a:solidFill>
                      <a:schemeClr val="lt1"/>
                    </a:solidFill>
                  </a:defRPr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Arial Unicode MS" panose="020B0604020202020204" pitchFamily="34" charset="-122"/>
                  </a:rPr>
                  <a:t>5</a:t>
                </a:r>
                <a:endPara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pitchFamily="34" charset="-122"/>
                </a:endParaRPr>
              </a:p>
            </p:txBody>
          </p:sp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79CAC8E9-A302-FB13-50A4-732B57280911}"/>
                  </a:ext>
                </a:extLst>
              </p:cNvPr>
              <p:cNvSpPr/>
              <p:nvPr/>
            </p:nvSpPr>
            <p:spPr>
              <a:xfrm>
                <a:off x="4670875" y="6067749"/>
                <a:ext cx="5432898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r>
                  <a:rPr lang="en-US" altLang="zh-CN" sz="3200" kern="1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Limitation and Conclusion </a:t>
                </a:r>
                <a:endParaRPr lang="zh-CN" altLang="zh-CN" sz="320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5" name="圆角矩形 10">
                <a:extLst>
                  <a:ext uri="{FF2B5EF4-FFF2-40B4-BE49-F238E27FC236}">
                    <a16:creationId xmlns:a16="http://schemas.microsoft.com/office/drawing/2014/main" id="{57EA9F17-B9DD-B501-C075-95AEA95194D8}"/>
                  </a:ext>
                </a:extLst>
              </p:cNvPr>
              <p:cNvSpPr/>
              <p:nvPr/>
            </p:nvSpPr>
            <p:spPr>
              <a:xfrm>
                <a:off x="2698240" y="5981082"/>
                <a:ext cx="1200210" cy="640436"/>
              </a:xfrm>
              <a:prstGeom prst="roundRect">
                <a:avLst/>
              </a:prstGeom>
              <a:solidFill>
                <a:srgbClr val="9A0001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>
                    <a:solidFill>
                      <a:schemeClr val="lt1"/>
                    </a:solidFill>
                  </a:defRPr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Arial Unicode MS" panose="020B0604020202020204" pitchFamily="34" charset="-122"/>
                  </a:rPr>
                  <a:t>6</a:t>
                </a:r>
                <a:endPara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pitchFamily="34" charset="-122"/>
                </a:endParaRPr>
              </a:p>
            </p:txBody>
          </p:sp>
        </p:grp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42DE6812-739B-A537-04EE-91AD1B982982}"/>
                </a:ext>
              </a:extLst>
            </p:cNvPr>
            <p:cNvSpPr/>
            <p:nvPr/>
          </p:nvSpPr>
          <p:spPr>
            <a:xfrm>
              <a:off x="6113391" y="2512597"/>
              <a:ext cx="4078361" cy="584775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en-US" altLang="zh-CN" sz="320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Aim</a:t>
              </a:r>
              <a:r>
                <a:rPr lang="zh-CN" altLang="en-US" sz="320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 </a:t>
              </a:r>
              <a:r>
                <a:rPr lang="en-US" altLang="zh-CN" sz="320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and</a:t>
              </a:r>
              <a:r>
                <a:rPr lang="zh-CN" altLang="en-US" sz="320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 </a:t>
              </a:r>
              <a:r>
                <a:rPr lang="en-US" altLang="zh-CN" sz="320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hypothesis</a:t>
              </a:r>
              <a:endParaRPr lang="zh-CN" altLang="zh-CN" sz="32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" name="直接连接符 16"/>
          <p:cNvCxnSpPr/>
          <p:nvPr/>
        </p:nvCxnSpPr>
        <p:spPr>
          <a:xfrm rot="16200000">
            <a:off x="7392767" y="6172633"/>
            <a:ext cx="0" cy="796729"/>
          </a:xfrm>
          <a:prstGeom prst="line">
            <a:avLst/>
          </a:prstGeom>
          <a:ln w="12700">
            <a:solidFill>
              <a:schemeClr val="bg1"/>
            </a:solidFill>
            <a:prstDash val="solid"/>
            <a:miter/>
          </a:ln>
        </p:spPr>
      </p:cxn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0A005EB-06E5-1DB6-5ACA-BAA9F3D3F93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7FE0B93C-9238-45F0-BA57-9242BD4EC3A3}" type="slidenum">
              <a:rPr lang="en-US" altLang="zh-CN" smtClean="0"/>
              <a:t>3</a:t>
            </a:fld>
            <a:endParaRPr lang="zh-CN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13DDB61-2270-837E-F0F2-7554E8789A09}"/>
              </a:ext>
            </a:extLst>
          </p:cNvPr>
          <p:cNvSpPr txBox="1"/>
          <p:nvPr/>
        </p:nvSpPr>
        <p:spPr>
          <a:xfrm>
            <a:off x="966503" y="1340768"/>
            <a:ext cx="10127973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altLang="zh-CN" sz="2400" b="1" kern="100" spc="75" dirty="0">
                <a:solidFill>
                  <a:srgbClr val="9A000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Facial emotion recognition (FER) </a:t>
            </a:r>
            <a:r>
              <a:rPr lang="en-US" altLang="zh-CN" sz="2400" kern="100" spc="75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refers to a person‘s perception of a particular emotional state through the interpretation of facial features (Marco-Garcia et al., 2019)</a:t>
            </a:r>
            <a:r>
              <a:rPr lang="en-US" altLang="zh-CN" sz="2400" kern="100" spc="75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,</a:t>
            </a:r>
            <a:r>
              <a:rPr lang="zh-CN" altLang="en-US" sz="2400" kern="100" spc="75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2400" kern="100" spc="75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and it includes basic FER and complex FER.</a:t>
            </a:r>
            <a:endParaRPr lang="en-US" altLang="zh-CN" sz="2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6754FC1E-8286-61B8-168D-001B3EB1AA96}"/>
              </a:ext>
            </a:extLst>
          </p:cNvPr>
          <p:cNvGrpSpPr/>
          <p:nvPr/>
        </p:nvGrpSpPr>
        <p:grpSpPr>
          <a:xfrm>
            <a:off x="1047149" y="3212976"/>
            <a:ext cx="10097702" cy="2493533"/>
            <a:chOff x="975075" y="1653478"/>
            <a:chExt cx="10097702" cy="2493533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3BC4F870-6E57-3DF3-4F53-6B518F5463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52295" b="18904"/>
            <a:stretch/>
          </p:blipFill>
          <p:spPr>
            <a:xfrm>
              <a:off x="6096000" y="1653478"/>
              <a:ext cx="4976777" cy="2493533"/>
            </a:xfrm>
            <a:prstGeom prst="rect">
              <a:avLst/>
            </a:prstGeom>
          </p:spPr>
        </p:pic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5D8155A0-57A5-3DDC-6D31-06EC41E986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452" r="1976" b="72111"/>
            <a:stretch/>
          </p:blipFill>
          <p:spPr>
            <a:xfrm>
              <a:off x="975075" y="1653478"/>
              <a:ext cx="5120925" cy="2493533"/>
            </a:xfrm>
            <a:prstGeom prst="rect">
              <a:avLst/>
            </a:prstGeom>
          </p:spPr>
        </p:pic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1A4E1D55-5876-9F1D-1752-858F999BB7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1344" y="188640"/>
            <a:ext cx="2847075" cy="936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233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" name="直接连接符 16"/>
          <p:cNvCxnSpPr/>
          <p:nvPr/>
        </p:nvCxnSpPr>
        <p:spPr>
          <a:xfrm rot="16200000">
            <a:off x="7392767" y="6172633"/>
            <a:ext cx="0" cy="796729"/>
          </a:xfrm>
          <a:prstGeom prst="line">
            <a:avLst/>
          </a:prstGeom>
          <a:ln w="12700">
            <a:solidFill>
              <a:schemeClr val="bg1"/>
            </a:solidFill>
            <a:prstDash val="solid"/>
            <a:miter/>
          </a:ln>
        </p:spPr>
      </p:cxn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0A005EB-06E5-1DB6-5ACA-BAA9F3D3F93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7FE0B93C-9238-45F0-BA57-9242BD4EC3A3}" type="slidenum">
              <a:rPr lang="en-US" altLang="zh-CN" smtClean="0"/>
              <a:t>4</a:t>
            </a:fld>
            <a:endParaRPr lang="zh-CN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4D7314C-B94A-0010-8C65-530EDC933BCB}"/>
              </a:ext>
            </a:extLst>
          </p:cNvPr>
          <p:cNvSpPr txBox="1"/>
          <p:nvPr/>
        </p:nvSpPr>
        <p:spPr>
          <a:xfrm>
            <a:off x="875420" y="1235125"/>
            <a:ext cx="1044116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altLang="zh-CN" sz="2400" b="1" kern="100" spc="75" dirty="0">
                <a:solidFill>
                  <a:srgbClr val="9A000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Autism Spectrum Disorder (ASD) </a:t>
            </a:r>
            <a:r>
              <a:rPr lang="en-US" altLang="zh-CN" sz="2400" kern="100" spc="75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is a neurodevelopmental disorder that occurs in the early developmental period (US, 2013).</a:t>
            </a:r>
            <a:endParaRPr lang="en-US" altLang="zh-CN" sz="2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graphicFrame>
        <p:nvGraphicFramePr>
          <p:cNvPr id="6" name="表格 7">
            <a:extLst>
              <a:ext uri="{FF2B5EF4-FFF2-40B4-BE49-F238E27FC236}">
                <a16:creationId xmlns:a16="http://schemas.microsoft.com/office/drawing/2014/main" id="{11A19EAA-692B-6C51-D419-1EC3A31D14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9676821"/>
              </p:ext>
            </p:extLst>
          </p:nvPr>
        </p:nvGraphicFramePr>
        <p:xfrm>
          <a:off x="1271464" y="2491287"/>
          <a:ext cx="9433048" cy="32348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99436">
                  <a:extLst>
                    <a:ext uri="{9D8B030D-6E8A-4147-A177-3AD203B41FA5}">
                      <a16:colId xmlns:a16="http://schemas.microsoft.com/office/drawing/2014/main" val="2932840935"/>
                    </a:ext>
                  </a:extLst>
                </a:gridCol>
                <a:gridCol w="2627081">
                  <a:extLst>
                    <a:ext uri="{9D8B030D-6E8A-4147-A177-3AD203B41FA5}">
                      <a16:colId xmlns:a16="http://schemas.microsoft.com/office/drawing/2014/main" val="4150723559"/>
                    </a:ext>
                  </a:extLst>
                </a:gridCol>
                <a:gridCol w="3706531">
                  <a:extLst>
                    <a:ext uri="{9D8B030D-6E8A-4147-A177-3AD203B41FA5}">
                      <a16:colId xmlns:a16="http://schemas.microsoft.com/office/drawing/2014/main" val="2089107475"/>
                    </a:ext>
                  </a:extLst>
                </a:gridCol>
              </a:tblGrid>
              <a:tr h="61230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category</a:t>
                      </a:r>
                      <a:endParaRPr lang="zh-CN" altLang="en-US" sz="20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Number of studies</a:t>
                      </a:r>
                      <a:endParaRPr lang="zh-CN" altLang="en-US" sz="20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FER</a:t>
                      </a:r>
                      <a:r>
                        <a:rPr lang="zh-CN" altLang="en-US" sz="20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20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deficits</a:t>
                      </a:r>
                      <a:r>
                        <a:rPr lang="zh-CN" altLang="en-US" sz="20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（</a:t>
                      </a:r>
                      <a:r>
                        <a:rPr lang="en-US" altLang="zh-CN" sz="20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YES</a:t>
                      </a:r>
                      <a:r>
                        <a:rPr lang="zh-CN" altLang="en-US" sz="20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20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/ALL</a:t>
                      </a:r>
                      <a:r>
                        <a:rPr lang="zh-CN" altLang="en-US" sz="20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）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2915348"/>
                  </a:ext>
                </a:extLst>
              </a:tr>
              <a:tr h="95320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Basic FER</a:t>
                      </a:r>
                      <a:endParaRPr lang="zh-CN" altLang="en-US" sz="2000" dirty="0"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76</a:t>
                      </a:r>
                      <a:endParaRPr lang="zh-CN" altLang="en-US" sz="2000" dirty="0"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neural</a:t>
                      </a:r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（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5/20</a:t>
                      </a:r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）；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fear (13/61)</a:t>
                      </a:r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；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disgusting(8/41); sad(10/58)</a:t>
                      </a:r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；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anger(10/67)</a:t>
                      </a:r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；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happy(5/ 64)</a:t>
                      </a:r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；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surprising</a:t>
                      </a:r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(1/42) </a:t>
                      </a:r>
                      <a:endParaRPr lang="zh-CN" altLang="en-US" sz="2400" dirty="0"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360145"/>
                  </a:ext>
                </a:extLst>
              </a:tr>
              <a:tr h="61230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Complex</a:t>
                      </a:r>
                      <a:r>
                        <a:rPr lang="zh-CN" altLang="en-US" sz="2000" dirty="0"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2000" dirty="0"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FER</a:t>
                      </a:r>
                      <a:endParaRPr lang="zh-CN" altLang="en-US" sz="2000" dirty="0"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12</a:t>
                      </a:r>
                      <a:endParaRPr lang="zh-CN" altLang="en-US" sz="2000" b="1" dirty="0">
                        <a:solidFill>
                          <a:srgbClr val="C00000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10/12</a:t>
                      </a:r>
                      <a:endParaRPr lang="zh-CN" altLang="en-US" sz="2000" dirty="0"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7581163"/>
                  </a:ext>
                </a:extLst>
              </a:tr>
              <a:tr h="82155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Basic VS Complex</a:t>
                      </a:r>
                      <a:endParaRPr lang="zh-CN" altLang="en-US" sz="2000" dirty="0"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</a:t>
                      </a:r>
                      <a:endParaRPr lang="zh-CN" altLang="en-US" sz="2000" b="1" dirty="0">
                        <a:solidFill>
                          <a:srgbClr val="C00000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3765772"/>
                  </a:ext>
                </a:extLst>
              </a:tr>
            </a:tbl>
          </a:graphicData>
        </a:graphic>
      </p:graphicFrame>
      <p:pic>
        <p:nvPicPr>
          <p:cNvPr id="2" name="图片 1">
            <a:extLst>
              <a:ext uri="{FF2B5EF4-FFF2-40B4-BE49-F238E27FC236}">
                <a16:creationId xmlns:a16="http://schemas.microsoft.com/office/drawing/2014/main" id="{7279B574-62FD-88B0-0204-4268D72F91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344" y="188640"/>
            <a:ext cx="2847075" cy="936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2482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" name="直接连接符 16"/>
          <p:cNvCxnSpPr/>
          <p:nvPr/>
        </p:nvCxnSpPr>
        <p:spPr>
          <a:xfrm rot="16200000">
            <a:off x="7392767" y="6172633"/>
            <a:ext cx="0" cy="796729"/>
          </a:xfrm>
          <a:prstGeom prst="line">
            <a:avLst/>
          </a:prstGeom>
          <a:ln w="12700">
            <a:solidFill>
              <a:schemeClr val="bg1"/>
            </a:solidFill>
            <a:prstDash val="solid"/>
            <a:miter/>
          </a:ln>
        </p:spPr>
      </p:cxn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0A005EB-06E5-1DB6-5ACA-BAA9F3D3F93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7FE0B93C-9238-45F0-BA57-9242BD4EC3A3}" type="slidenum">
              <a:rPr lang="en-US" altLang="zh-CN" smtClean="0"/>
              <a:t>5</a:t>
            </a:fld>
            <a:endParaRPr lang="zh-CN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E2467EF-6593-D0D1-807D-AD12F430D997}"/>
              </a:ext>
            </a:extLst>
          </p:cNvPr>
          <p:cNvSpPr txBox="1"/>
          <p:nvPr/>
        </p:nvSpPr>
        <p:spPr>
          <a:xfrm>
            <a:off x="7320136" y="-315416"/>
            <a:ext cx="4344178" cy="63601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dirty="0"/>
          </a:p>
          <a:p>
            <a:pPr algn="just">
              <a:lnSpc>
                <a:spcPct val="150000"/>
              </a:lnSpc>
            </a:pPr>
            <a:endParaRPr lang="en-US" altLang="zh-CN" dirty="0">
              <a:solidFill>
                <a:srgbClr val="9A0001"/>
              </a:solidFill>
              <a:latin typeface="+mn-ea"/>
              <a:ea typeface="+mn-ea"/>
            </a:endParaRP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z="2000" kern="100" spc="75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W</a:t>
            </a:r>
            <a:r>
              <a:rPr lang="en-US" altLang="zh-CN" sz="2000" kern="100" spc="75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hite matter alterations in the ASD group were </a:t>
            </a:r>
            <a:r>
              <a:rPr lang="en-US" altLang="zh-CN" sz="2000" kern="100" spc="75" dirty="0">
                <a:solidFill>
                  <a:srgbClr val="9A000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not correlated </a:t>
            </a:r>
            <a:r>
              <a:rPr lang="en-US" altLang="zh-CN" sz="2000" kern="100" spc="75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with FER function (</a:t>
            </a:r>
            <a:r>
              <a:rPr lang="en-US" altLang="zh-CN" sz="20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Li </a:t>
            </a:r>
            <a:r>
              <a:rPr lang="en-US" altLang="zh-CN" sz="2000" i="1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et al.</a:t>
            </a:r>
            <a:r>
              <a:rPr lang="en-US" altLang="zh-CN" sz="20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2000" kern="100" spc="75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)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zh-CN" sz="2000" dirty="0"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z="2000" kern="100" spc="75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FER was associated with the white matter structure of </a:t>
            </a:r>
            <a:r>
              <a:rPr lang="en-US" altLang="zh-CN" sz="2000" kern="100" spc="75" dirty="0">
                <a:solidFill>
                  <a:srgbClr val="9A000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the ventral occipital complex, superior temporal/parietal association areas, and forceps major of the </a:t>
            </a:r>
            <a:r>
              <a:rPr lang="en-US" altLang="zh-CN" sz="2000" kern="100" spc="75" dirty="0">
                <a:solidFill>
                  <a:srgbClr val="9A000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corpus callosum </a:t>
            </a:r>
            <a:r>
              <a:rPr lang="en-US" altLang="zh-CN" sz="2000" kern="100" spc="75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in the ASD group</a:t>
            </a:r>
            <a:r>
              <a:rPr lang="en-US" altLang="zh-CN" sz="2000" spc="75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 (</a:t>
            </a:r>
            <a:r>
              <a:rPr lang="en-US" altLang="zh-CN" sz="2000" spc="75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Yasuno</a:t>
            </a:r>
            <a:r>
              <a:rPr lang="en-US" altLang="zh-CN" sz="2000" spc="75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2000" i="1" spc="75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et al)</a:t>
            </a:r>
            <a:r>
              <a:rPr lang="en-US" altLang="zh-CN" sz="2000" spc="75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.</a:t>
            </a:r>
            <a:r>
              <a:rPr lang="en-US" altLang="zh-CN" sz="2000" kern="100" spc="75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 </a:t>
            </a:r>
            <a:endParaRPr lang="zh-CN" altLang="en-US" sz="2000" dirty="0"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70A8270-A15A-543A-DD83-063E36FC45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344" y="188640"/>
            <a:ext cx="2847075" cy="936101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3FB5E99F-4DC6-E26E-9C99-DD1704292A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736" y="1700808"/>
            <a:ext cx="7213412" cy="4104455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3F6D5C01-3E79-AF03-2042-1FD222BD7A00}"/>
              </a:ext>
            </a:extLst>
          </p:cNvPr>
          <p:cNvSpPr txBox="1"/>
          <p:nvPr/>
        </p:nvSpPr>
        <p:spPr>
          <a:xfrm>
            <a:off x="695400" y="5737470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/>
            <a:r>
              <a:rPr lang="en-US" altLang="zh-CN" sz="1400" dirty="0">
                <a:latin typeface="Calibri" panose="020F0502020204030204" pitchFamily="34" charset="0"/>
              </a:rPr>
              <a:t>Yeh, F. C. (2022). </a:t>
            </a:r>
            <a:r>
              <a:rPr lang="en-US" altLang="zh-CN" sz="1400" i="1" dirty="0">
                <a:latin typeface="Calibri" panose="020F0502020204030204" pitchFamily="34" charset="0"/>
              </a:rPr>
              <a:t>Nat </a:t>
            </a:r>
            <a:r>
              <a:rPr lang="en-US" altLang="zh-CN" sz="1400" i="1" dirty="0" err="1">
                <a:latin typeface="Calibri" panose="020F0502020204030204" pitchFamily="34" charset="0"/>
              </a:rPr>
              <a:t>Commun</a:t>
            </a:r>
            <a:r>
              <a:rPr lang="en-US" altLang="zh-CN" sz="1400" i="1" dirty="0">
                <a:latin typeface="Calibri" panose="020F0502020204030204" pitchFamily="34" charset="0"/>
              </a:rPr>
              <a:t>, 13(1), 4933. doi:10.1038/s41467-022-32595-4</a:t>
            </a:r>
          </a:p>
        </p:txBody>
      </p:sp>
    </p:spTree>
    <p:extLst>
      <p:ext uri="{BB962C8B-B14F-4D97-AF65-F5344CB8AC3E}">
        <p14:creationId xmlns:p14="http://schemas.microsoft.com/office/powerpoint/2010/main" val="36308571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直接连接符 10"/>
          <p:cNvCxnSpPr>
            <a:cxnSpLocks/>
          </p:cNvCxnSpPr>
          <p:nvPr/>
        </p:nvCxnSpPr>
        <p:spPr>
          <a:xfrm>
            <a:off x="457409" y="841320"/>
            <a:ext cx="2084406" cy="0"/>
          </a:xfrm>
          <a:prstGeom prst="line">
            <a:avLst/>
          </a:prstGeom>
          <a:ln w="57150">
            <a:solidFill>
              <a:srgbClr val="9A000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8" name="直接连接符 16"/>
          <p:cNvCxnSpPr/>
          <p:nvPr/>
        </p:nvCxnSpPr>
        <p:spPr>
          <a:xfrm rot="16200000">
            <a:off x="7392767" y="6172633"/>
            <a:ext cx="0" cy="796729"/>
          </a:xfrm>
          <a:prstGeom prst="line">
            <a:avLst/>
          </a:prstGeom>
          <a:ln w="12700">
            <a:solidFill>
              <a:schemeClr val="bg1"/>
            </a:solidFill>
            <a:prstDash val="solid"/>
            <a:miter/>
          </a:ln>
        </p:spPr>
      </p:cxn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0A005EB-06E5-1DB6-5ACA-BAA9F3D3F93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7FE0B93C-9238-45F0-BA57-9242BD4EC3A3}" type="slidenum">
              <a:rPr lang="en-US" altLang="zh-CN" smtClean="0"/>
              <a:t>6</a:t>
            </a:fld>
            <a:endParaRPr lang="zh-CN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10E6721F-E49B-A092-643B-3A3E6BC38C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6080" y="1335686"/>
            <a:ext cx="3924848" cy="685896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ED34E615-E5B0-8A8C-8DC3-63FDFBEE8D7F}"/>
              </a:ext>
            </a:extLst>
          </p:cNvPr>
          <p:cNvSpPr txBox="1"/>
          <p:nvPr/>
        </p:nvSpPr>
        <p:spPr>
          <a:xfrm>
            <a:off x="381208" y="279478"/>
            <a:ext cx="2736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Hypothesis</a:t>
            </a:r>
            <a:endParaRPr lang="zh-CN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7D88B0D-319C-D6DA-539A-F5CB555E931D}"/>
              </a:ext>
            </a:extLst>
          </p:cNvPr>
          <p:cNvSpPr txBox="1"/>
          <p:nvPr/>
        </p:nvSpPr>
        <p:spPr>
          <a:xfrm>
            <a:off x="849085" y="1152436"/>
            <a:ext cx="10814957" cy="51136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kern="100" spc="75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What are the </a:t>
            </a:r>
            <a:r>
              <a:rPr lang="en-US" altLang="zh-CN" sz="2000" kern="100" spc="75" dirty="0">
                <a:solidFill>
                  <a:srgbClr val="B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basic and complex FER features </a:t>
            </a:r>
            <a:r>
              <a:rPr lang="en-US" altLang="zh-CN" sz="2000" kern="100" spc="75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of medication-naïve and comorbidity-free ASD individuals?</a:t>
            </a:r>
          </a:p>
          <a:p>
            <a:pPr>
              <a:lnSpc>
                <a:spcPct val="150000"/>
              </a:lnSpc>
            </a:pPr>
            <a:r>
              <a:rPr lang="en-US" altLang="zh-CN" sz="2000" kern="100" spc="75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What is the </a:t>
            </a:r>
            <a:r>
              <a:rPr lang="en-US" altLang="zh-CN" sz="2000" kern="100" spc="75" dirty="0">
                <a:solidFill>
                  <a:srgbClr val="B0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relationship between </a:t>
            </a:r>
            <a:r>
              <a:rPr lang="en-US" altLang="zh-CN" sz="2000" kern="100" spc="75" dirty="0">
                <a:solidFill>
                  <a:srgbClr val="B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white matter microstructure and FER features </a:t>
            </a:r>
            <a:r>
              <a:rPr lang="en-US" altLang="zh-CN" sz="2000" kern="100" spc="75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in these individuals?</a:t>
            </a:r>
          </a:p>
          <a:p>
            <a:pPr>
              <a:lnSpc>
                <a:spcPct val="150000"/>
              </a:lnSpc>
            </a:pPr>
            <a:endParaRPr lang="en-US" altLang="zh-CN" sz="2000" kern="100" spc="75" dirty="0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z="2000" kern="100" spc="75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ASD: </a:t>
            </a:r>
            <a:r>
              <a:rPr lang="en-US" altLang="zh-CN" sz="2000" b="1" kern="100" spc="75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poorer performance </a:t>
            </a:r>
            <a:r>
              <a:rPr lang="en-US" altLang="zh-CN" sz="2000" kern="100" spc="75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on the different FER measures</a:t>
            </a:r>
            <a:endParaRPr lang="en-US" altLang="zh-CN" sz="2000" kern="100" spc="75" dirty="0">
              <a:solidFill>
                <a:srgbClr val="000000"/>
              </a:solidFill>
              <a:effectLst/>
              <a:latin typeface="Arial" panose="020B0604020202020204" pitchFamily="34" charset="0"/>
              <a:ea typeface="Segoe UI Emoji" panose="020B0502040204020203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z="2000" kern="100" spc="75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ASD: </a:t>
            </a:r>
            <a:r>
              <a:rPr lang="en-US" altLang="zh-CN" sz="2000" b="1" kern="100" spc="75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white matter microstructure alterations</a:t>
            </a:r>
            <a:endParaRPr lang="en-US" altLang="zh-CN" sz="2000" kern="100" spc="75" dirty="0">
              <a:solidFill>
                <a:srgbClr val="000000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z="2000" kern="100" spc="75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ASD: </a:t>
            </a:r>
            <a:r>
              <a:rPr lang="en-US" altLang="zh-CN" sz="2000" b="1" kern="100" spc="75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atypical correlation </a:t>
            </a:r>
            <a:r>
              <a:rPr lang="en-US" altLang="zh-CN" sz="2000" kern="100" spc="75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between FER and white matter measures 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CN" sz="2000" kern="100" spc="75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basic facial emotions would be recognized more easily than complex facial emotions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CN" sz="2000" kern="100" spc="75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the correlations between two kinds of FER and white matter measures would be different. </a:t>
            </a:r>
            <a:endParaRPr lang="zh-CN" altLang="zh-CN" sz="2000" kern="100" dirty="0">
              <a:effectLst/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98088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直接连接符 10"/>
          <p:cNvCxnSpPr>
            <a:cxnSpLocks/>
          </p:cNvCxnSpPr>
          <p:nvPr/>
        </p:nvCxnSpPr>
        <p:spPr>
          <a:xfrm>
            <a:off x="479376" y="836712"/>
            <a:ext cx="1627010" cy="0"/>
          </a:xfrm>
          <a:prstGeom prst="line">
            <a:avLst/>
          </a:prstGeom>
          <a:ln w="57150">
            <a:solidFill>
              <a:srgbClr val="9A000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8" name="直接连接符 16"/>
          <p:cNvCxnSpPr/>
          <p:nvPr/>
        </p:nvCxnSpPr>
        <p:spPr>
          <a:xfrm rot="16200000">
            <a:off x="7392767" y="6172633"/>
            <a:ext cx="0" cy="796729"/>
          </a:xfrm>
          <a:prstGeom prst="line">
            <a:avLst/>
          </a:prstGeom>
          <a:ln w="12700">
            <a:solidFill>
              <a:schemeClr val="bg1"/>
            </a:solidFill>
            <a:prstDash val="solid"/>
            <a:miter/>
          </a:ln>
        </p:spPr>
      </p:cxn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0A005EB-06E5-1DB6-5ACA-BAA9F3D3F93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7FE0B93C-9238-45F0-BA57-9242BD4EC3A3}" type="slidenum">
              <a:rPr lang="en-US" altLang="zh-CN" smtClean="0"/>
              <a:t>7</a:t>
            </a:fld>
            <a:endParaRPr lang="zh-CN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35837C3-FF11-16B6-2D8F-89DE4612C79F}"/>
              </a:ext>
            </a:extLst>
          </p:cNvPr>
          <p:cNvSpPr txBox="1"/>
          <p:nvPr/>
        </p:nvSpPr>
        <p:spPr>
          <a:xfrm>
            <a:off x="1147563" y="1165673"/>
            <a:ext cx="10441160" cy="4659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Participants</a:t>
            </a:r>
          </a:p>
          <a:p>
            <a:pPr marL="7200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kern="1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IQ</a:t>
            </a:r>
            <a:r>
              <a:rPr lang="zh-CN" altLang="en-US" sz="2000" kern="1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＞</a:t>
            </a:r>
            <a:r>
              <a:rPr lang="en-US" altLang="zh-CN" sz="2000" kern="1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70;</a:t>
            </a:r>
            <a:r>
              <a:rPr lang="zh-CN" altLang="en-US" sz="2000" kern="1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2000" kern="1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right-handed; 6 - 18 years; Han ethnicity</a:t>
            </a:r>
          </a:p>
          <a:p>
            <a:pPr marL="7200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kern="1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59 medication-naïve and comorbidity-free ASD participants</a:t>
            </a:r>
          </a:p>
          <a:p>
            <a:pPr marL="7200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kern="1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59 age- and IQ-matched typically developed (TD) individuals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FER tasks: RME </a:t>
            </a:r>
            <a:r>
              <a:rPr lang="en-US" altLang="zh-CN" sz="2000" dirty="0">
                <a:solidFill>
                  <a:srgbClr val="9A000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(basic emotions and complex emotions)</a:t>
            </a:r>
            <a:endParaRPr lang="en-US" altLang="zh-CN" sz="2000" dirty="0">
              <a:solidFill>
                <a:srgbClr val="9A000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MRI: </a:t>
            </a:r>
            <a:r>
              <a:rPr lang="en-US" altLang="zh-CN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GE Discovery750 3.0T</a:t>
            </a:r>
            <a:endParaRPr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Statistical analysis</a:t>
            </a:r>
          </a:p>
          <a:p>
            <a:pPr marL="7200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Tract-Based Spatial Statistics</a:t>
            </a:r>
            <a:endParaRPr lang="en-US" altLang="zh-CN" sz="2000" kern="100" dirty="0"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 marL="7200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covariance analysis</a:t>
            </a:r>
          </a:p>
          <a:p>
            <a:pPr marL="7200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kern="100" dirty="0">
                <a:solidFill>
                  <a:srgbClr val="9A0001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2(group)×2(emotion category) </a:t>
            </a:r>
            <a:r>
              <a:rPr lang="en-US" altLang="zh-CN" sz="2000" kern="100" dirty="0"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repeated-measures </a:t>
            </a:r>
            <a:r>
              <a:rPr lang="en-US" altLang="zh-CN" sz="20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Analysis of Variance</a:t>
            </a:r>
            <a:endParaRPr lang="en-US" altLang="zh-CN" sz="20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1A0B725-F623-6B84-3F89-C3FDEE01D889}"/>
              </a:ext>
            </a:extLst>
          </p:cNvPr>
          <p:cNvSpPr txBox="1"/>
          <p:nvPr/>
        </p:nvSpPr>
        <p:spPr>
          <a:xfrm>
            <a:off x="441276" y="359213"/>
            <a:ext cx="23762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Methods</a:t>
            </a:r>
            <a:endParaRPr lang="zh-CN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21003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" name="直接连接符 16"/>
          <p:cNvCxnSpPr/>
          <p:nvPr/>
        </p:nvCxnSpPr>
        <p:spPr>
          <a:xfrm rot="16200000">
            <a:off x="7392767" y="6172633"/>
            <a:ext cx="0" cy="796729"/>
          </a:xfrm>
          <a:prstGeom prst="line">
            <a:avLst/>
          </a:prstGeom>
          <a:ln w="12700">
            <a:solidFill>
              <a:schemeClr val="bg1"/>
            </a:solidFill>
            <a:prstDash val="solid"/>
            <a:miter/>
          </a:ln>
        </p:spPr>
      </p:cxn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0A005EB-06E5-1DB6-5ACA-BAA9F3D3F93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7FE0B93C-9238-45F0-BA57-9242BD4EC3A3}" type="slidenum">
              <a:rPr lang="en-US" altLang="zh-CN" smtClean="0"/>
              <a:t>8</a:t>
            </a:fld>
            <a:endParaRPr lang="zh-CN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10E6721F-E49B-A092-643B-3A3E6BC38C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6080" y="1335686"/>
            <a:ext cx="3924848" cy="685896"/>
          </a:xfrm>
          <a:prstGeom prst="rect">
            <a:avLst/>
          </a:prstGeom>
        </p:spPr>
      </p:pic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B8BA6A9F-AAC7-88F7-512C-18861F3B0D9E}"/>
              </a:ext>
            </a:extLst>
          </p:cNvPr>
          <p:cNvGraphicFramePr>
            <a:graphicFrameLocks noGrp="1"/>
          </p:cNvGraphicFramePr>
          <p:nvPr/>
        </p:nvGraphicFramePr>
        <p:xfrm>
          <a:off x="1703512" y="1816899"/>
          <a:ext cx="8897531" cy="4572000"/>
        </p:xfrm>
        <a:graphic>
          <a:graphicData uri="http://schemas.openxmlformats.org/drawingml/2006/table">
            <a:tbl>
              <a:tblPr/>
              <a:tblGrid>
                <a:gridCol w="4088054">
                  <a:extLst>
                    <a:ext uri="{9D8B030D-6E8A-4147-A177-3AD203B41FA5}">
                      <a16:colId xmlns:a16="http://schemas.microsoft.com/office/drawing/2014/main" val="981209672"/>
                    </a:ext>
                  </a:extLst>
                </a:gridCol>
                <a:gridCol w="1965395">
                  <a:extLst>
                    <a:ext uri="{9D8B030D-6E8A-4147-A177-3AD203B41FA5}">
                      <a16:colId xmlns:a16="http://schemas.microsoft.com/office/drawing/2014/main" val="1649750906"/>
                    </a:ext>
                  </a:extLst>
                </a:gridCol>
                <a:gridCol w="1100142">
                  <a:extLst>
                    <a:ext uri="{9D8B030D-6E8A-4147-A177-3AD203B41FA5}">
                      <a16:colId xmlns:a16="http://schemas.microsoft.com/office/drawing/2014/main" val="2186016452"/>
                    </a:ext>
                  </a:extLst>
                </a:gridCol>
                <a:gridCol w="1743940">
                  <a:extLst>
                    <a:ext uri="{9D8B030D-6E8A-4147-A177-3AD203B41FA5}">
                      <a16:colId xmlns:a16="http://schemas.microsoft.com/office/drawing/2014/main" val="1806383909"/>
                    </a:ext>
                  </a:extLst>
                </a:gridCol>
              </a:tblGrid>
              <a:tr h="256029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endParaRPr lang="zh-CN" altLang="en-US" sz="1400" kern="100" dirty="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400" kern="100" dirty="0"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          F</a:t>
                      </a:r>
                      <a:endParaRPr lang="en-US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400" kern="100" dirty="0"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   p</a:t>
                      </a:r>
                      <a:endParaRPr lang="en-US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l-GR" sz="1400" kern="100"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η2/</a:t>
                      </a:r>
                      <a:r>
                        <a:rPr lang="en-US" sz="1400" kern="100"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partial</a:t>
                      </a:r>
                      <a:r>
                        <a:rPr lang="el-GR" sz="1400" kern="100"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η2</a:t>
                      </a:r>
                      <a:endParaRPr lang="el-GR" sz="1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8079246"/>
                  </a:ext>
                </a:extLst>
              </a:tr>
              <a:tr h="256029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400" b="1" kern="100" dirty="0"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Basic FER</a:t>
                      </a:r>
                      <a:endParaRPr lang="en-US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zh-CN" altLang="en-US" sz="1400" kern="100" dirty="0"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 </a:t>
                      </a:r>
                      <a:endParaRPr lang="zh-CN" altLang="en-US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zh-CN" altLang="en-US" sz="1400" kern="100" dirty="0"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 </a:t>
                      </a:r>
                      <a:endParaRPr lang="zh-CN" altLang="en-US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zh-CN" altLang="en-US" sz="1400" kern="100"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 </a:t>
                      </a:r>
                      <a:endParaRPr lang="zh-CN" altLang="en-US" sz="1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85479344"/>
                  </a:ext>
                </a:extLst>
              </a:tr>
              <a:tr h="256029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400" kern="100" dirty="0"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Group</a:t>
                      </a:r>
                      <a:endParaRPr lang="en-US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altLang="zh-CN" sz="1400" kern="100" dirty="0"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6.473</a:t>
                      </a:r>
                      <a:r>
                        <a:rPr lang="zh-CN" altLang="en-US" sz="14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（</a:t>
                      </a:r>
                      <a:r>
                        <a:rPr lang="en-US" altLang="zh-CN" sz="1400" kern="100" dirty="0"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1</a:t>
                      </a:r>
                      <a:r>
                        <a:rPr lang="zh-CN" altLang="en-US" sz="14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，</a:t>
                      </a:r>
                      <a:r>
                        <a:rPr lang="en-US" altLang="zh-CN" sz="1400" kern="100" dirty="0"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91</a:t>
                      </a:r>
                      <a:r>
                        <a:rPr lang="zh-CN" altLang="en-US" sz="14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）</a:t>
                      </a:r>
                      <a:endParaRPr lang="zh-CN" altLang="en-US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altLang="zh-CN" sz="1400" kern="100" dirty="0"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0.013</a:t>
                      </a:r>
                      <a:endParaRPr lang="zh-CN" altLang="en-US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altLang="zh-CN" sz="1400" kern="100" dirty="0"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0.066</a:t>
                      </a:r>
                      <a:endParaRPr lang="zh-CN" altLang="en-US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38043781"/>
                  </a:ext>
                </a:extLst>
              </a:tr>
              <a:tr h="256029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400" kern="100" dirty="0"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group*age</a:t>
                      </a:r>
                      <a:endParaRPr lang="en-US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altLang="zh-CN" sz="1400" kern="100" dirty="0"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1.015</a:t>
                      </a:r>
                      <a:r>
                        <a:rPr lang="zh-CN" altLang="en-US" sz="14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（</a:t>
                      </a:r>
                      <a:r>
                        <a:rPr lang="en-US" altLang="zh-CN" sz="1400" kern="100" dirty="0"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1</a:t>
                      </a:r>
                      <a:r>
                        <a:rPr lang="zh-CN" altLang="en-US" sz="14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，</a:t>
                      </a:r>
                      <a:r>
                        <a:rPr lang="en-US" altLang="zh-CN" sz="1400" kern="100" dirty="0"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88</a:t>
                      </a:r>
                      <a:r>
                        <a:rPr lang="zh-CN" altLang="en-US" sz="14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）</a:t>
                      </a:r>
                      <a:endParaRPr lang="zh-CN" altLang="en-US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altLang="zh-CN" sz="1400" kern="100" dirty="0"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0.317</a:t>
                      </a:r>
                      <a:endParaRPr lang="zh-CN" altLang="en-US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altLang="zh-CN" sz="1400" kern="100" dirty="0"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0.011</a:t>
                      </a:r>
                      <a:endParaRPr lang="zh-CN" altLang="en-US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3638304"/>
                  </a:ext>
                </a:extLst>
              </a:tr>
              <a:tr h="256029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400" kern="100" dirty="0"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group*gender</a:t>
                      </a:r>
                      <a:endParaRPr lang="en-US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altLang="zh-CN" sz="1400" kern="100" dirty="0"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1.163</a:t>
                      </a:r>
                      <a:r>
                        <a:rPr lang="zh-CN" altLang="en-US" sz="14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（</a:t>
                      </a:r>
                      <a:r>
                        <a:rPr lang="en-US" altLang="zh-CN" sz="1400" kern="100" dirty="0"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1</a:t>
                      </a:r>
                      <a:r>
                        <a:rPr lang="zh-CN" altLang="en-US" sz="14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，</a:t>
                      </a:r>
                      <a:r>
                        <a:rPr lang="en-US" altLang="zh-CN" sz="1400" kern="100" dirty="0"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88</a:t>
                      </a:r>
                      <a:r>
                        <a:rPr lang="zh-CN" altLang="en-US" sz="14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）</a:t>
                      </a:r>
                      <a:endParaRPr lang="zh-CN" altLang="en-US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altLang="zh-CN" sz="1400" kern="100"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0.284</a:t>
                      </a:r>
                      <a:endParaRPr lang="zh-CN" altLang="en-US" sz="1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altLang="zh-CN" sz="1400" kern="100"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0.013</a:t>
                      </a:r>
                      <a:endParaRPr lang="zh-CN" altLang="en-US" sz="1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89731658"/>
                  </a:ext>
                </a:extLst>
              </a:tr>
              <a:tr h="256029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400" kern="100" dirty="0"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group*IQ</a:t>
                      </a:r>
                      <a:endParaRPr lang="en-US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altLang="zh-CN" sz="1400" kern="100"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3.493</a:t>
                      </a:r>
                      <a:r>
                        <a:rPr lang="zh-CN" altLang="en-US" sz="14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（</a:t>
                      </a:r>
                      <a:r>
                        <a:rPr lang="en-US" altLang="zh-CN" sz="1400" kern="100"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1</a:t>
                      </a:r>
                      <a:r>
                        <a:rPr lang="zh-CN" altLang="en-US" sz="14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，</a:t>
                      </a:r>
                      <a:r>
                        <a:rPr lang="en-US" altLang="zh-CN" sz="1400" kern="100"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88</a:t>
                      </a:r>
                      <a:r>
                        <a:rPr lang="zh-CN" altLang="en-US" sz="14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）</a:t>
                      </a:r>
                      <a:endParaRPr lang="zh-CN" altLang="en-US" sz="1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altLang="zh-CN" sz="1400" kern="100"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0.065</a:t>
                      </a:r>
                      <a:endParaRPr lang="zh-CN" altLang="en-US" sz="1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altLang="zh-CN" sz="1400" kern="100" dirty="0"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0.038</a:t>
                      </a:r>
                      <a:endParaRPr lang="zh-CN" altLang="en-US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4842257"/>
                  </a:ext>
                </a:extLst>
              </a:tr>
              <a:tr h="256029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400" b="1" kern="100" dirty="0"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Complex FER</a:t>
                      </a:r>
                      <a:endParaRPr lang="en-US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zh-CN" altLang="en-US" sz="1400" kern="100" dirty="0"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 </a:t>
                      </a:r>
                      <a:endParaRPr lang="zh-CN" altLang="en-US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zh-CN" altLang="en-US" sz="1400" kern="100" dirty="0"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 </a:t>
                      </a:r>
                      <a:endParaRPr lang="zh-CN" altLang="en-US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zh-CN" altLang="en-US" sz="1400" kern="100" dirty="0"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 </a:t>
                      </a:r>
                      <a:endParaRPr lang="zh-CN" altLang="en-US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68883120"/>
                  </a:ext>
                </a:extLst>
              </a:tr>
              <a:tr h="256029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400" kern="100"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Group</a:t>
                      </a:r>
                      <a:endParaRPr lang="en-US" sz="1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altLang="zh-CN" sz="1400" kern="100"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8.503</a:t>
                      </a:r>
                      <a:r>
                        <a:rPr lang="zh-CN" altLang="en-US" sz="14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（</a:t>
                      </a:r>
                      <a:r>
                        <a:rPr lang="en-US" altLang="zh-CN" sz="1400" kern="100"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1</a:t>
                      </a:r>
                      <a:r>
                        <a:rPr lang="zh-CN" altLang="en-US" sz="14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，</a:t>
                      </a:r>
                      <a:r>
                        <a:rPr lang="en-US" altLang="zh-CN" sz="1400" kern="100"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91</a:t>
                      </a:r>
                      <a:r>
                        <a:rPr lang="zh-CN" altLang="en-US" sz="14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）</a:t>
                      </a:r>
                      <a:endParaRPr lang="zh-CN" altLang="en-US" sz="1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altLang="zh-CN" sz="1400" kern="100"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0.004</a:t>
                      </a:r>
                      <a:endParaRPr lang="zh-CN" altLang="en-US" sz="1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altLang="zh-CN" sz="1400" kern="100"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0.085</a:t>
                      </a:r>
                      <a:endParaRPr lang="zh-CN" altLang="en-US" sz="1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51028069"/>
                  </a:ext>
                </a:extLst>
              </a:tr>
              <a:tr h="256029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400" kern="100" dirty="0"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group*age</a:t>
                      </a:r>
                      <a:endParaRPr lang="en-US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altLang="zh-CN" sz="1400" kern="100"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0.211 </a:t>
                      </a:r>
                      <a:r>
                        <a:rPr lang="zh-CN" altLang="en-US" sz="14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（</a:t>
                      </a:r>
                      <a:r>
                        <a:rPr lang="en-US" altLang="zh-CN" sz="1400" kern="100"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1</a:t>
                      </a:r>
                      <a:r>
                        <a:rPr lang="zh-CN" altLang="en-US" sz="14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，</a:t>
                      </a:r>
                      <a:r>
                        <a:rPr lang="en-US" altLang="zh-CN" sz="1400" kern="100"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88</a:t>
                      </a:r>
                      <a:r>
                        <a:rPr lang="zh-CN" altLang="en-US" sz="14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）</a:t>
                      </a:r>
                      <a:endParaRPr lang="zh-CN" altLang="en-US" sz="1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altLang="zh-CN" sz="1400" kern="100"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0.647</a:t>
                      </a:r>
                      <a:endParaRPr lang="zh-CN" altLang="en-US" sz="1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altLang="zh-CN" sz="1400" kern="100"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0.002	</a:t>
                      </a:r>
                      <a:endParaRPr lang="zh-CN" altLang="en-US" sz="1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28248736"/>
                  </a:ext>
                </a:extLst>
              </a:tr>
              <a:tr h="256029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400" kern="100"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group*gender</a:t>
                      </a:r>
                      <a:endParaRPr lang="en-US" sz="1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altLang="zh-CN" sz="1400" kern="100"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0.385</a:t>
                      </a:r>
                      <a:r>
                        <a:rPr lang="zh-CN" altLang="en-US" sz="14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（</a:t>
                      </a:r>
                      <a:r>
                        <a:rPr lang="en-US" altLang="zh-CN" sz="1400" kern="100"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1</a:t>
                      </a:r>
                      <a:r>
                        <a:rPr lang="zh-CN" altLang="en-US" sz="14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，</a:t>
                      </a:r>
                      <a:r>
                        <a:rPr lang="en-US" altLang="zh-CN" sz="1400" kern="100"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88</a:t>
                      </a:r>
                      <a:r>
                        <a:rPr lang="zh-CN" altLang="en-US" sz="14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）</a:t>
                      </a:r>
                      <a:endParaRPr lang="zh-CN" altLang="en-US" sz="1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altLang="zh-CN" sz="1400" kern="100" dirty="0"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0.537</a:t>
                      </a:r>
                      <a:endParaRPr lang="zh-CN" altLang="en-US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altLang="zh-CN" sz="1400" kern="100"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0.004</a:t>
                      </a:r>
                      <a:endParaRPr lang="zh-CN" altLang="en-US" sz="1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1244648"/>
                  </a:ext>
                </a:extLst>
              </a:tr>
              <a:tr h="256029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400" kern="100" dirty="0"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group*IQ</a:t>
                      </a:r>
                      <a:endParaRPr lang="en-US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altLang="zh-CN" sz="1400" kern="100"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2.170</a:t>
                      </a:r>
                      <a:r>
                        <a:rPr lang="zh-CN" altLang="en-US" sz="14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（</a:t>
                      </a:r>
                      <a:r>
                        <a:rPr lang="en-US" altLang="zh-CN" sz="1400" kern="100"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1</a:t>
                      </a:r>
                      <a:r>
                        <a:rPr lang="zh-CN" altLang="en-US" sz="14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，</a:t>
                      </a:r>
                      <a:r>
                        <a:rPr lang="en-US" altLang="zh-CN" sz="1400" kern="100"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88</a:t>
                      </a:r>
                      <a:r>
                        <a:rPr lang="zh-CN" altLang="en-US" sz="14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）</a:t>
                      </a:r>
                      <a:endParaRPr lang="zh-CN" altLang="en-US" sz="1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altLang="zh-CN" sz="1400" kern="100"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0.144</a:t>
                      </a:r>
                      <a:endParaRPr lang="zh-CN" altLang="en-US" sz="1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altLang="zh-CN" sz="1400" kern="100"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0.024</a:t>
                      </a:r>
                      <a:endParaRPr lang="zh-CN" altLang="en-US" sz="1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49318568"/>
                  </a:ext>
                </a:extLst>
              </a:tr>
              <a:tr h="256029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400" b="1" kern="100" dirty="0"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2×2 repeated-measures ANOVA</a:t>
                      </a:r>
                      <a:endParaRPr lang="en-US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zh-CN" altLang="en-US" sz="1400" kern="100"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 </a:t>
                      </a:r>
                      <a:endParaRPr lang="zh-CN" altLang="en-US" sz="1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zh-CN" altLang="en-US" sz="1400" kern="100"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 </a:t>
                      </a:r>
                      <a:endParaRPr lang="zh-CN" altLang="en-US" sz="1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zh-CN" altLang="en-US" sz="1400" kern="100"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 </a:t>
                      </a:r>
                      <a:endParaRPr lang="zh-CN" altLang="en-US" sz="1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50347124"/>
                  </a:ext>
                </a:extLst>
              </a:tr>
              <a:tr h="256029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400" kern="100" dirty="0"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Group</a:t>
                      </a:r>
                      <a:endParaRPr lang="en-US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altLang="zh-CN" sz="1400" kern="100"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5528.873</a:t>
                      </a:r>
                      <a:r>
                        <a:rPr lang="zh-CN" altLang="en-US" sz="14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（</a:t>
                      </a:r>
                      <a:r>
                        <a:rPr lang="en-US" altLang="zh-CN" sz="1400" kern="100"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1</a:t>
                      </a:r>
                      <a:r>
                        <a:rPr lang="zh-CN" altLang="en-US" sz="14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，</a:t>
                      </a:r>
                      <a:r>
                        <a:rPr lang="en-US" altLang="zh-CN" sz="1400" kern="100"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94</a:t>
                      </a:r>
                      <a:r>
                        <a:rPr lang="zh-CN" altLang="en-US" sz="14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）</a:t>
                      </a:r>
                      <a:endParaRPr lang="zh-CN" altLang="en-US" sz="1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altLang="zh-CN" sz="1400" kern="100"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0.000</a:t>
                      </a:r>
                      <a:endParaRPr lang="zh-CN" altLang="en-US" sz="1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altLang="zh-CN" sz="1400" kern="100"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0.983</a:t>
                      </a:r>
                      <a:endParaRPr lang="zh-CN" altLang="en-US" sz="1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5268996"/>
                  </a:ext>
                </a:extLst>
              </a:tr>
              <a:tr h="256029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400" kern="100" dirty="0"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Emotion category</a:t>
                      </a:r>
                      <a:endParaRPr lang="en-US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altLang="zh-CN" sz="1400" kern="100" dirty="0"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73.260</a:t>
                      </a:r>
                      <a:r>
                        <a:rPr lang="zh-CN" altLang="en-US" sz="14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（</a:t>
                      </a:r>
                      <a:r>
                        <a:rPr lang="en-US" altLang="zh-CN" sz="1400" kern="100" dirty="0"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1</a:t>
                      </a:r>
                      <a:r>
                        <a:rPr lang="zh-CN" altLang="en-US" sz="14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，</a:t>
                      </a:r>
                      <a:r>
                        <a:rPr lang="en-US" altLang="zh-CN" sz="1400" kern="100" dirty="0"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94</a:t>
                      </a:r>
                      <a:r>
                        <a:rPr lang="zh-CN" altLang="en-US" sz="14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）</a:t>
                      </a:r>
                      <a:endParaRPr lang="zh-CN" altLang="en-US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altLang="zh-CN" sz="1400" kern="100" dirty="0"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0.000</a:t>
                      </a:r>
                      <a:endParaRPr lang="zh-CN" altLang="en-US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altLang="zh-CN" sz="1400" kern="100" dirty="0"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0.438</a:t>
                      </a:r>
                      <a:endParaRPr lang="zh-CN" altLang="en-US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8906993"/>
                  </a:ext>
                </a:extLst>
              </a:tr>
              <a:tr h="256029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400" kern="100" dirty="0"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group*emotion category</a:t>
                      </a:r>
                      <a:endParaRPr lang="en-US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altLang="zh-CN" sz="1400" kern="100"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0.013 </a:t>
                      </a:r>
                      <a:r>
                        <a:rPr lang="zh-CN" altLang="en-US" sz="14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（</a:t>
                      </a:r>
                      <a:r>
                        <a:rPr lang="en-US" altLang="zh-CN" sz="1400" kern="100"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1</a:t>
                      </a:r>
                      <a:r>
                        <a:rPr lang="zh-CN" altLang="en-US" sz="14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，</a:t>
                      </a:r>
                      <a:r>
                        <a:rPr lang="en-US" altLang="zh-CN" sz="1400" kern="100"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94</a:t>
                      </a:r>
                      <a:r>
                        <a:rPr lang="zh-CN" altLang="en-US" sz="14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）</a:t>
                      </a:r>
                      <a:endParaRPr lang="zh-CN" altLang="en-US" sz="1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altLang="zh-CN" sz="1400" kern="100" dirty="0"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0.908</a:t>
                      </a:r>
                      <a:endParaRPr lang="zh-CN" altLang="en-US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altLang="zh-CN" sz="1400" kern="100" dirty="0"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0.000</a:t>
                      </a:r>
                      <a:endParaRPr lang="zh-CN" altLang="en-US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24540961"/>
                  </a:ext>
                </a:extLst>
              </a:tr>
            </a:tbl>
          </a:graphicData>
        </a:graphic>
      </p:graphicFrame>
      <p:sp>
        <p:nvSpPr>
          <p:cNvPr id="10" name="文本框 9">
            <a:extLst>
              <a:ext uri="{FF2B5EF4-FFF2-40B4-BE49-F238E27FC236}">
                <a16:creationId xmlns:a16="http://schemas.microsoft.com/office/drawing/2014/main" id="{915142B8-FDD3-84B0-849B-DF7B8F0D4B98}"/>
              </a:ext>
            </a:extLst>
          </p:cNvPr>
          <p:cNvSpPr txBox="1"/>
          <p:nvPr/>
        </p:nvSpPr>
        <p:spPr>
          <a:xfrm>
            <a:off x="512426" y="1200371"/>
            <a:ext cx="111612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>
              <a:spcBef>
                <a:spcPts val="1200"/>
              </a:spcBef>
              <a:spcAft>
                <a:spcPts val="600"/>
              </a:spcAft>
            </a:pP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ANOVA and 2×2 repeated-measures ANOVA results of basic and complex FER tasks between ASD and TD</a:t>
            </a:r>
            <a:endParaRPr lang="en-US" altLang="zh-CN" sz="16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729087B7-789D-656D-BB68-4DD785796E8A}"/>
              </a:ext>
            </a:extLst>
          </p:cNvPr>
          <p:cNvSpPr/>
          <p:nvPr/>
        </p:nvSpPr>
        <p:spPr>
          <a:xfrm>
            <a:off x="7530480" y="2344878"/>
            <a:ext cx="1080120" cy="4320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8E3D8598-D1CB-51F8-67D1-9B8DFC5E714F}"/>
              </a:ext>
            </a:extLst>
          </p:cNvPr>
          <p:cNvSpPr/>
          <p:nvPr/>
        </p:nvSpPr>
        <p:spPr>
          <a:xfrm>
            <a:off x="7530480" y="3865051"/>
            <a:ext cx="1080120" cy="4320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564041D0-C581-497A-37C8-BC62AD16A8C5}"/>
              </a:ext>
            </a:extLst>
          </p:cNvPr>
          <p:cNvSpPr/>
          <p:nvPr/>
        </p:nvSpPr>
        <p:spPr>
          <a:xfrm>
            <a:off x="7530480" y="5365614"/>
            <a:ext cx="1080120" cy="8086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7347795-430D-7075-54F4-880DFC5AD1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344" y="197001"/>
            <a:ext cx="2016224" cy="760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4732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" name="直接连接符 16"/>
          <p:cNvCxnSpPr/>
          <p:nvPr/>
        </p:nvCxnSpPr>
        <p:spPr>
          <a:xfrm rot="16200000">
            <a:off x="7392767" y="6172633"/>
            <a:ext cx="0" cy="796729"/>
          </a:xfrm>
          <a:prstGeom prst="line">
            <a:avLst/>
          </a:prstGeom>
          <a:ln w="12700">
            <a:solidFill>
              <a:schemeClr val="bg1"/>
            </a:solidFill>
            <a:prstDash val="solid"/>
            <a:miter/>
          </a:ln>
        </p:spPr>
      </p:cxn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0A005EB-06E5-1DB6-5ACA-BAA9F3D3F93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7FE0B93C-9238-45F0-BA57-9242BD4EC3A3}" type="slidenum">
              <a:rPr lang="en-US" altLang="zh-CN" smtClean="0"/>
              <a:t>9</a:t>
            </a:fld>
            <a:endParaRPr lang="zh-CN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10E6721F-E49B-A092-643B-3A3E6BC38C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6080" y="1335686"/>
            <a:ext cx="3924848" cy="685896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F3547982-C0B6-893D-D012-0721426CA4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859" y="1445605"/>
            <a:ext cx="10568353" cy="3279527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6BF546B1-EE63-7B09-8A32-5E0D50372788}"/>
              </a:ext>
            </a:extLst>
          </p:cNvPr>
          <p:cNvSpPr txBox="1"/>
          <p:nvPr/>
        </p:nvSpPr>
        <p:spPr>
          <a:xfrm>
            <a:off x="797701" y="4985987"/>
            <a:ext cx="10637733" cy="1294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algn="just">
              <a:lnSpc>
                <a:spcPct val="150000"/>
              </a:lnSpc>
              <a:spcBef>
                <a:spcPts val="1200"/>
              </a:spcBef>
              <a:spcAft>
                <a:spcPts val="600"/>
              </a:spcAft>
            </a:pPr>
            <a:r>
              <a:rPr lang="en-US" altLang="zh-CN" sz="1800" b="1" i="1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Fig.1 Adjusted for sex, age, IQ, and head motion, the map of clusters showed weaker FA in the ASD group compared to the TD group.</a:t>
            </a:r>
            <a:r>
              <a:rPr lang="en-US" altLang="zh-CN" sz="1800" i="1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 The red color shows corpus callosum, corona radiata, internal capsule, posterior thalamic radiation,  superior longitudinal fasciculus, and tapetum.</a:t>
            </a:r>
            <a:endParaRPr lang="en-US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56230135-B500-5196-C003-C83C364DC8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1344" y="197001"/>
            <a:ext cx="2016224" cy="760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1390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357</TotalTime>
  <Words>955</Words>
  <Application>Microsoft Office PowerPoint</Application>
  <PresentationFormat>宽屏</PresentationFormat>
  <Paragraphs>155</Paragraphs>
  <Slides>13</Slides>
  <Notes>12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3" baseType="lpstr">
      <vt:lpstr>FZCuHeiSongS-B-GB</vt:lpstr>
      <vt:lpstr>等线</vt:lpstr>
      <vt:lpstr>等线 Light</vt:lpstr>
      <vt:lpstr>思源黑体 CN Light</vt:lpstr>
      <vt:lpstr>宋体</vt:lpstr>
      <vt:lpstr>微软雅黑</vt:lpstr>
      <vt:lpstr>Arial</vt:lpstr>
      <vt:lpstr>Calibri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苏 醒</dc:creator>
  <cp:lastModifiedBy>苏 醒</cp:lastModifiedBy>
  <cp:revision>9</cp:revision>
  <dcterms:created xsi:type="dcterms:W3CDTF">2022-10-04T10:42:45Z</dcterms:created>
  <dcterms:modified xsi:type="dcterms:W3CDTF">2022-10-06T09:20:26Z</dcterms:modified>
</cp:coreProperties>
</file>